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Gelasio"/>
      <p:regular r:id="rId17"/>
    </p:embeddedFont>
    <p:embeddedFont>
      <p:font typeface="Gelasio"/>
      <p:regular r:id="rId18"/>
    </p:embeddedFont>
    <p:embeddedFont>
      <p:font typeface="Gelasio"/>
      <p:regular r:id="rId19"/>
    </p:embeddedFont>
    <p:embeddedFont>
      <p:font typeface="Gelasio"/>
      <p:regular r:id="rId20"/>
    </p:embeddedFont>
    <p:embeddedFont>
      <p:font typeface="Lato"/>
      <p:regular r:id="rId21"/>
    </p:embeddedFont>
    <p:embeddedFont>
      <p:font typeface="Lato"/>
      <p:regular r:id="rId22"/>
    </p:embeddedFont>
    <p:embeddedFont>
      <p:font typeface="Lato"/>
      <p:regular r:id="rId23"/>
    </p:embeddedFont>
    <p:embeddedFont>
      <p:font typeface="La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4-1.png>
</file>

<file path=ppt/media/image-4-2.png>
</file>

<file path=ppt/media/image-4-3.png>
</file>

<file path=ppt/media/image-4-4.png>
</file>

<file path=ppt/media/image-4-5.png>
</file>

<file path=ppt/media/image-5-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646283"/>
            <a:ext cx="7556421" cy="1240155"/>
          </a:xfrm>
          <a:prstGeom prst="rect">
            <a:avLst/>
          </a:prstGeom>
          <a:noFill/>
          <a:ln/>
        </p:spPr>
        <p:txBody>
          <a:bodyPr wrap="square" lIns="0" tIns="0" rIns="0" bIns="0" rtlCol="0" anchor="t"/>
          <a:lstStyle/>
          <a:p>
            <a:pPr algn="l" indent="0" marL="0">
              <a:lnSpc>
                <a:spcPts val="4850"/>
              </a:lnSpc>
              <a:buNone/>
            </a:pPr>
            <a:r>
              <a:rPr lang="en-US" sz="3900" dirty="0">
                <a:solidFill>
                  <a:srgbClr val="312F2B"/>
                </a:solidFill>
                <a:latin typeface="Gelasio" pitchFamily="34" charset="0"/>
                <a:ea typeface="Gelasio" pitchFamily="34" charset="-122"/>
                <a:cs typeface="Gelasio" pitchFamily="34" charset="-120"/>
              </a:rPr>
              <a:t>Diabetes Prediction Using Support Vector Machine</a:t>
            </a:r>
            <a:endParaRPr lang="en-US" sz="3900" dirty="0"/>
          </a:p>
        </p:txBody>
      </p:sp>
      <p:sp>
        <p:nvSpPr>
          <p:cNvPr id="4" name="Text 1"/>
          <p:cNvSpPr/>
          <p:nvPr/>
        </p:nvSpPr>
        <p:spPr>
          <a:xfrm>
            <a:off x="6280190" y="4184094"/>
            <a:ext cx="7556421" cy="317540"/>
          </a:xfrm>
          <a:prstGeom prst="rect">
            <a:avLst/>
          </a:prstGeom>
          <a:noFill/>
          <a:ln/>
        </p:spPr>
        <p:txBody>
          <a:bodyPr wrap="none" lIns="0" tIns="0" rIns="0" bIns="0" rtlCol="0" anchor="t"/>
          <a:lstStyle/>
          <a:p>
            <a:pPr algn="ctr" indent="0" marL="0">
              <a:lnSpc>
                <a:spcPts val="2500"/>
              </a:lnSpc>
              <a:buNone/>
            </a:pPr>
            <a:r>
              <a:rPr lang="en-US" sz="1550" dirty="0">
                <a:solidFill>
                  <a:srgbClr val="272525"/>
                </a:solidFill>
                <a:latin typeface="Lato" pitchFamily="34" charset="0"/>
                <a:ea typeface="Lato" pitchFamily="34" charset="-122"/>
                <a:cs typeface="Lato" pitchFamily="34" charset="-120"/>
              </a:rPr>
              <a:t>Presented by Hrishav Sahu</a:t>
            </a:r>
            <a:endParaRPr lang="en-US" sz="1550" dirty="0"/>
          </a:p>
        </p:txBody>
      </p:sp>
      <p:sp>
        <p:nvSpPr>
          <p:cNvPr id="5" name="Text 2"/>
          <p:cNvSpPr/>
          <p:nvPr/>
        </p:nvSpPr>
        <p:spPr>
          <a:xfrm>
            <a:off x="6280190" y="4724876"/>
            <a:ext cx="7556421" cy="317540"/>
          </a:xfrm>
          <a:prstGeom prst="rect">
            <a:avLst/>
          </a:prstGeom>
          <a:noFill/>
          <a:ln/>
        </p:spPr>
        <p:txBody>
          <a:bodyPr wrap="none" lIns="0" tIns="0" rIns="0" bIns="0" rtlCol="0" anchor="t"/>
          <a:lstStyle/>
          <a:p>
            <a:pPr algn="ctr" indent="0" marL="0">
              <a:lnSpc>
                <a:spcPts val="2500"/>
              </a:lnSpc>
              <a:buNone/>
            </a:pPr>
            <a:r>
              <a:rPr lang="en-US" sz="1550" dirty="0">
                <a:solidFill>
                  <a:srgbClr val="272525"/>
                </a:solidFill>
                <a:latin typeface="Lato" pitchFamily="34" charset="0"/>
                <a:ea typeface="Lato" pitchFamily="34" charset="-122"/>
                <a:cs typeface="Lato" pitchFamily="34" charset="-120"/>
              </a:rPr>
              <a:t>[Date]</a:t>
            </a:r>
            <a:endParaRPr lang="en-US" sz="1550" dirty="0"/>
          </a:p>
        </p:txBody>
      </p:sp>
      <p:sp>
        <p:nvSpPr>
          <p:cNvPr id="6" name="Text 3"/>
          <p:cNvSpPr/>
          <p:nvPr/>
        </p:nvSpPr>
        <p:spPr>
          <a:xfrm>
            <a:off x="6280190" y="5265658"/>
            <a:ext cx="7556421" cy="317540"/>
          </a:xfrm>
          <a:prstGeom prst="rect">
            <a:avLst/>
          </a:prstGeom>
          <a:noFill/>
          <a:ln/>
        </p:spPr>
        <p:txBody>
          <a:bodyPr wrap="none" lIns="0" tIns="0" rIns="0" bIns="0" rtlCol="0" anchor="t"/>
          <a:lstStyle/>
          <a:p>
            <a:pPr algn="ctr" indent="0" marL="0">
              <a:lnSpc>
                <a:spcPts val="2500"/>
              </a:lnSpc>
              <a:buNone/>
            </a:pPr>
            <a:r>
              <a:rPr lang="en-US" sz="1550" dirty="0">
                <a:solidFill>
                  <a:srgbClr val="272525"/>
                </a:solidFill>
                <a:latin typeface="Lato" pitchFamily="34" charset="0"/>
                <a:ea typeface="Lato" pitchFamily="34" charset="-122"/>
                <a:cs typeface="Lato" pitchFamily="34" charset="-120"/>
              </a:rPr>
              <a:t>GitHub Repository</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837158" y="1126927"/>
            <a:ext cx="2956084" cy="310158"/>
          </a:xfrm>
          <a:prstGeom prst="rect">
            <a:avLst/>
          </a:prstGeom>
          <a:noFill/>
          <a:ln/>
        </p:spPr>
        <p:txBody>
          <a:bodyPr wrap="none" lIns="0" tIns="0" rIns="0" bIns="0" rtlCol="0" anchor="t"/>
          <a:lstStyle/>
          <a:p>
            <a:pPr algn="ctr" indent="0" marL="0">
              <a:lnSpc>
                <a:spcPts val="2400"/>
              </a:lnSpc>
              <a:buNone/>
            </a:pPr>
            <a:r>
              <a:rPr lang="en-US" sz="1950" dirty="0">
                <a:solidFill>
                  <a:srgbClr val="312F2B"/>
                </a:solidFill>
                <a:latin typeface="Gelasio" pitchFamily="34" charset="0"/>
                <a:ea typeface="Gelasio" pitchFamily="34" charset="-122"/>
                <a:cs typeface="Gelasio" pitchFamily="34" charset="-120"/>
              </a:rPr>
              <a:t>Towards Healthier Futures</a:t>
            </a:r>
            <a:endParaRPr lang="en-US" sz="1950" dirty="0"/>
          </a:p>
        </p:txBody>
      </p:sp>
      <p:sp>
        <p:nvSpPr>
          <p:cNvPr id="3" name="Text 1"/>
          <p:cNvSpPr/>
          <p:nvPr/>
        </p:nvSpPr>
        <p:spPr>
          <a:xfrm>
            <a:off x="3891558" y="1635443"/>
            <a:ext cx="6847284" cy="855821"/>
          </a:xfrm>
          <a:prstGeom prst="rect">
            <a:avLst/>
          </a:prstGeom>
          <a:noFill/>
          <a:ln/>
        </p:spPr>
        <p:txBody>
          <a:bodyPr wrap="none" lIns="0" tIns="0" rIns="0" bIns="0" rtlCol="0" anchor="t"/>
          <a:lstStyle/>
          <a:p>
            <a:pPr algn="ctr" indent="0" marL="0">
              <a:lnSpc>
                <a:spcPts val="6700"/>
              </a:lnSpc>
              <a:buNone/>
            </a:pPr>
            <a:r>
              <a:rPr lang="en-US" sz="5350" dirty="0">
                <a:solidFill>
                  <a:srgbClr val="312F2B"/>
                </a:solidFill>
                <a:latin typeface="Gelasio" pitchFamily="34" charset="0"/>
                <a:ea typeface="Gelasio" pitchFamily="34" charset="-122"/>
                <a:cs typeface="Gelasio" pitchFamily="34" charset="-120"/>
              </a:rPr>
              <a:t>Conclusion &amp; Impact</a:t>
            </a:r>
            <a:endParaRPr lang="en-US" sz="5350" dirty="0"/>
          </a:p>
        </p:txBody>
      </p:sp>
      <p:sp>
        <p:nvSpPr>
          <p:cNvPr id="4" name="Text 2"/>
          <p:cNvSpPr/>
          <p:nvPr/>
        </p:nvSpPr>
        <p:spPr>
          <a:xfrm>
            <a:off x="793790" y="2987278"/>
            <a:ext cx="3015496" cy="310158"/>
          </a:xfrm>
          <a:prstGeom prst="rect">
            <a:avLst/>
          </a:prstGeom>
          <a:noFill/>
          <a:ln/>
        </p:spPr>
        <p:txBody>
          <a:bodyPr wrap="none" lIns="0" tIns="0" rIns="0" bIns="0" rtlCol="0" anchor="t"/>
          <a:lstStyle/>
          <a:p>
            <a:pPr algn="l" indent="0" marL="0">
              <a:lnSpc>
                <a:spcPts val="2400"/>
              </a:lnSpc>
              <a:buNone/>
            </a:pPr>
            <a:r>
              <a:rPr lang="en-US" sz="1950" dirty="0">
                <a:solidFill>
                  <a:srgbClr val="312F2B"/>
                </a:solidFill>
                <a:latin typeface="Gelasio" pitchFamily="34" charset="0"/>
                <a:ea typeface="Gelasio" pitchFamily="34" charset="-122"/>
                <a:cs typeface="Gelasio" pitchFamily="34" charset="-120"/>
              </a:rPr>
              <a:t>Summary of Achievements:</a:t>
            </a:r>
            <a:endParaRPr lang="en-US" sz="1950" dirty="0"/>
          </a:p>
        </p:txBody>
      </p:sp>
      <p:sp>
        <p:nvSpPr>
          <p:cNvPr id="5" name="Text 3"/>
          <p:cNvSpPr/>
          <p:nvPr/>
        </p:nvSpPr>
        <p:spPr>
          <a:xfrm>
            <a:off x="793790" y="3495794"/>
            <a:ext cx="62793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272525"/>
                </a:solidFill>
                <a:latin typeface="Lato" pitchFamily="34" charset="0"/>
                <a:ea typeface="Lato" pitchFamily="34" charset="-122"/>
                <a:cs typeface="Lato" pitchFamily="34" charset="-120"/>
              </a:rPr>
              <a:t>Successfully built and evaluated an </a:t>
            </a:r>
            <a:pPr algn="l" indent="0" marL="0">
              <a:lnSpc>
                <a:spcPts val="2500"/>
              </a:lnSpc>
              <a:buNone/>
            </a:pPr>
            <a:r>
              <a:rPr lang="en-US" sz="1550" b="1" dirty="0">
                <a:solidFill>
                  <a:srgbClr val="272525"/>
                </a:solidFill>
                <a:latin typeface="Lato" pitchFamily="34" charset="0"/>
                <a:ea typeface="Lato" pitchFamily="34" charset="-122"/>
                <a:cs typeface="Lato" pitchFamily="34" charset="-120"/>
              </a:rPr>
              <a:t>SVM model</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for diabetes prediction using the PIMA dataset.</a:t>
            </a:r>
            <a:endParaRPr lang="en-US" sz="1550" dirty="0"/>
          </a:p>
        </p:txBody>
      </p:sp>
      <p:sp>
        <p:nvSpPr>
          <p:cNvPr id="6" name="Text 4"/>
          <p:cNvSpPr/>
          <p:nvPr/>
        </p:nvSpPr>
        <p:spPr>
          <a:xfrm>
            <a:off x="793790" y="4200287"/>
            <a:ext cx="6279356"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272525"/>
                </a:solidFill>
                <a:latin typeface="Lato" pitchFamily="34" charset="0"/>
                <a:ea typeface="Lato" pitchFamily="34" charset="-122"/>
                <a:cs typeface="Lato" pitchFamily="34" charset="-120"/>
              </a:rPr>
              <a:t>Achieved an accuracy of </a:t>
            </a:r>
            <a:pPr algn="l" indent="0" marL="0">
              <a:lnSpc>
                <a:spcPts val="2500"/>
              </a:lnSpc>
              <a:buNone/>
            </a:pPr>
            <a:r>
              <a:rPr lang="en-US" sz="1550" dirty="0">
                <a:solidFill>
                  <a:srgbClr val="E5E5E0"/>
                </a:solidFill>
                <a:latin typeface="Lato" pitchFamily="34" charset="0"/>
                <a:ea typeface="Lato" pitchFamily="34" charset="-122"/>
                <a:cs typeface="Lato" pitchFamily="34" charset="-120"/>
              </a:rPr>
              <a:t>77%</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demonstrating the model's capability to distinguish between diabetic and non-diabetic individuals.</a:t>
            </a:r>
            <a:endParaRPr lang="en-US" sz="1550" dirty="0"/>
          </a:p>
        </p:txBody>
      </p:sp>
      <p:sp>
        <p:nvSpPr>
          <p:cNvPr id="7" name="Text 5"/>
          <p:cNvSpPr/>
          <p:nvPr/>
        </p:nvSpPr>
        <p:spPr>
          <a:xfrm>
            <a:off x="793790" y="4904780"/>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272525"/>
                </a:solidFill>
                <a:latin typeface="Lato" pitchFamily="34" charset="0"/>
                <a:ea typeface="Lato" pitchFamily="34" charset="-122"/>
                <a:cs typeface="Lato" pitchFamily="34" charset="-120"/>
              </a:rPr>
              <a:t>Addressed critical data preprocessing steps, including handling missing values and feature scaling, which are vital for model performance.</a:t>
            </a:r>
            <a:endParaRPr lang="en-US" sz="1550" dirty="0"/>
          </a:p>
        </p:txBody>
      </p:sp>
      <p:sp>
        <p:nvSpPr>
          <p:cNvPr id="8" name="Text 6"/>
          <p:cNvSpPr/>
          <p:nvPr/>
        </p:nvSpPr>
        <p:spPr>
          <a:xfrm>
            <a:off x="7564874" y="2987278"/>
            <a:ext cx="2480905" cy="310158"/>
          </a:xfrm>
          <a:prstGeom prst="rect">
            <a:avLst/>
          </a:prstGeom>
          <a:noFill/>
          <a:ln/>
        </p:spPr>
        <p:txBody>
          <a:bodyPr wrap="none" lIns="0" tIns="0" rIns="0" bIns="0" rtlCol="0" anchor="t"/>
          <a:lstStyle/>
          <a:p>
            <a:pPr algn="l" indent="0" marL="0">
              <a:lnSpc>
                <a:spcPts val="2400"/>
              </a:lnSpc>
              <a:buNone/>
            </a:pPr>
            <a:r>
              <a:rPr lang="en-US" sz="1950" dirty="0">
                <a:solidFill>
                  <a:srgbClr val="312F2B"/>
                </a:solidFill>
                <a:latin typeface="Gelasio" pitchFamily="34" charset="0"/>
                <a:ea typeface="Gelasio" pitchFamily="34" charset="-122"/>
                <a:cs typeface="Gelasio" pitchFamily="34" charset="-120"/>
              </a:rPr>
              <a:t>Potential Impact:</a:t>
            </a:r>
            <a:endParaRPr lang="en-US" sz="1950" dirty="0"/>
          </a:p>
        </p:txBody>
      </p:sp>
      <p:sp>
        <p:nvSpPr>
          <p:cNvPr id="9" name="Text 7"/>
          <p:cNvSpPr/>
          <p:nvPr/>
        </p:nvSpPr>
        <p:spPr>
          <a:xfrm>
            <a:off x="7564874" y="3495794"/>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272525"/>
                </a:solidFill>
                <a:latin typeface="Lato" pitchFamily="34" charset="0"/>
                <a:ea typeface="Lato" pitchFamily="34" charset="-122"/>
                <a:cs typeface="Lato" pitchFamily="34" charset="-120"/>
              </a:rPr>
              <a:t>Early Intervention:</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Provides a valuable tool for healthcare providers to identify individuals at high risk of diabetes early, allowing for timely lifestyle interventions and medical management.</a:t>
            </a:r>
            <a:endParaRPr lang="en-US" sz="1550" dirty="0"/>
          </a:p>
        </p:txBody>
      </p:sp>
      <p:sp>
        <p:nvSpPr>
          <p:cNvPr id="10" name="Text 8"/>
          <p:cNvSpPr/>
          <p:nvPr/>
        </p:nvSpPr>
        <p:spPr>
          <a:xfrm>
            <a:off x="7564874" y="4517827"/>
            <a:ext cx="6279356"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272525"/>
                </a:solidFill>
                <a:latin typeface="Lato" pitchFamily="34" charset="0"/>
                <a:ea typeface="Lato" pitchFamily="34" charset="-122"/>
                <a:cs typeface="Lato" pitchFamily="34" charset="-120"/>
              </a:rPr>
              <a:t>Resource Allocation:</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Helps in more efficient allocation of healthcare resources by focusing on preventive measures for at-risk populations.</a:t>
            </a:r>
            <a:endParaRPr lang="en-US" sz="1550" dirty="0"/>
          </a:p>
        </p:txBody>
      </p:sp>
      <p:sp>
        <p:nvSpPr>
          <p:cNvPr id="11" name="Text 9"/>
          <p:cNvSpPr/>
          <p:nvPr/>
        </p:nvSpPr>
        <p:spPr>
          <a:xfrm>
            <a:off x="7564874" y="5539859"/>
            <a:ext cx="6279356"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272525"/>
                </a:solidFill>
                <a:latin typeface="Lato" pitchFamily="34" charset="0"/>
                <a:ea typeface="Lato" pitchFamily="34" charset="-122"/>
                <a:cs typeface="Lato" pitchFamily="34" charset="-120"/>
              </a:rPr>
              <a:t>Patient Empowerment:</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Equips individuals with critical health insights, fostering proactive engagement in their own well-being.</a:t>
            </a:r>
            <a:endParaRPr lang="en-US" sz="1550" dirty="0"/>
          </a:p>
        </p:txBody>
      </p:sp>
      <p:sp>
        <p:nvSpPr>
          <p:cNvPr id="12" name="Text 10"/>
          <p:cNvSpPr/>
          <p:nvPr/>
        </p:nvSpPr>
        <p:spPr>
          <a:xfrm>
            <a:off x="793790" y="6467594"/>
            <a:ext cx="13042821" cy="635079"/>
          </a:xfrm>
          <a:prstGeom prst="rect">
            <a:avLst/>
          </a:prstGeom>
          <a:noFill/>
          <a:ln/>
        </p:spPr>
        <p:txBody>
          <a:bodyPr wrap="square" lIns="0" tIns="0" rIns="0" bIns="0" rtlCol="0" anchor="t"/>
          <a:lstStyle/>
          <a:p>
            <a:pPr algn="ctr" indent="0" marL="0">
              <a:lnSpc>
                <a:spcPts val="2500"/>
              </a:lnSpc>
              <a:buNone/>
            </a:pPr>
            <a:r>
              <a:rPr lang="en-US" sz="1550" dirty="0">
                <a:solidFill>
                  <a:srgbClr val="272525"/>
                </a:solidFill>
                <a:latin typeface="Lato" pitchFamily="34" charset="0"/>
                <a:ea typeface="Lato" pitchFamily="34" charset="-122"/>
                <a:cs typeface="Lato" pitchFamily="34" charset="-120"/>
              </a:rPr>
              <a:t>This project serves as a foundational step towards integrating predictive analytics into clinical practice, contributing to a future of more personalized and preventive healthcare.</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135886" y="390763"/>
            <a:ext cx="2358509" cy="222052"/>
          </a:xfrm>
          <a:prstGeom prst="rect">
            <a:avLst/>
          </a:prstGeom>
          <a:noFill/>
          <a:ln/>
        </p:spPr>
        <p:txBody>
          <a:bodyPr wrap="none" lIns="0" tIns="0" rIns="0" bIns="0" rtlCol="0" anchor="t"/>
          <a:lstStyle/>
          <a:p>
            <a:pPr algn="ctr" indent="0" marL="0">
              <a:lnSpc>
                <a:spcPts val="1700"/>
              </a:lnSpc>
              <a:buNone/>
            </a:pPr>
            <a:r>
              <a:rPr lang="en-US" sz="1350" dirty="0">
                <a:solidFill>
                  <a:srgbClr val="312F2B"/>
                </a:solidFill>
                <a:latin typeface="Gelasio" pitchFamily="34" charset="0"/>
                <a:ea typeface="Gelasio" pitchFamily="34" charset="-122"/>
                <a:cs typeface="Gelasio" pitchFamily="34" charset="-120"/>
              </a:rPr>
              <a:t>Introduction to Our Approach</a:t>
            </a:r>
            <a:endParaRPr lang="en-US" sz="1350" dirty="0"/>
          </a:p>
        </p:txBody>
      </p:sp>
      <p:sp>
        <p:nvSpPr>
          <p:cNvPr id="3" name="Text 1"/>
          <p:cNvSpPr/>
          <p:nvPr/>
        </p:nvSpPr>
        <p:spPr>
          <a:xfrm>
            <a:off x="4356259" y="754856"/>
            <a:ext cx="5917883" cy="612815"/>
          </a:xfrm>
          <a:prstGeom prst="rect">
            <a:avLst/>
          </a:prstGeom>
          <a:noFill/>
          <a:ln/>
        </p:spPr>
        <p:txBody>
          <a:bodyPr wrap="none" lIns="0" tIns="0" rIns="0" bIns="0" rtlCol="0" anchor="t"/>
          <a:lstStyle/>
          <a:p>
            <a:pPr algn="ctr" indent="0" marL="0">
              <a:lnSpc>
                <a:spcPts val="4800"/>
              </a:lnSpc>
              <a:buNone/>
            </a:pPr>
            <a:r>
              <a:rPr lang="en-US" sz="3850" dirty="0">
                <a:solidFill>
                  <a:srgbClr val="312F2B"/>
                </a:solidFill>
                <a:latin typeface="Gelasio" pitchFamily="34" charset="0"/>
                <a:ea typeface="Gelasio" pitchFamily="34" charset="-122"/>
                <a:cs typeface="Gelasio" pitchFamily="34" charset="-120"/>
              </a:rPr>
              <a:t>The Silent Threat: Diabetes</a:t>
            </a:r>
            <a:endParaRPr lang="en-US" sz="3850" dirty="0"/>
          </a:p>
        </p:txBody>
      </p:sp>
      <p:sp>
        <p:nvSpPr>
          <p:cNvPr id="4" name="Text 2"/>
          <p:cNvSpPr/>
          <p:nvPr/>
        </p:nvSpPr>
        <p:spPr>
          <a:xfrm>
            <a:off x="568404" y="1708666"/>
            <a:ext cx="6573441" cy="852607"/>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Diabetes is a chronic, widespread disease affecting millions globally. Its prevalence continues to rise, leading to severe complications like heart disease, kidney failure, and blindness if undetected and unmanaged.</a:t>
            </a:r>
            <a:endParaRPr lang="en-US" sz="1350" dirty="0"/>
          </a:p>
        </p:txBody>
      </p:sp>
      <p:sp>
        <p:nvSpPr>
          <p:cNvPr id="5" name="Text 3"/>
          <p:cNvSpPr/>
          <p:nvPr/>
        </p:nvSpPr>
        <p:spPr>
          <a:xfrm>
            <a:off x="568404" y="2689146"/>
            <a:ext cx="6573441" cy="852607"/>
          </a:xfrm>
          <a:prstGeom prst="rect">
            <a:avLst/>
          </a:prstGeom>
          <a:noFill/>
          <a:ln/>
        </p:spPr>
        <p:txBody>
          <a:bodyPr wrap="square" lIns="0" tIns="0" rIns="0" bIns="0" rtlCol="0" anchor="t"/>
          <a:lstStyle/>
          <a:p>
            <a:pPr algn="l" indent="0" marL="0">
              <a:lnSpc>
                <a:spcPts val="2200"/>
              </a:lnSpc>
              <a:buNone/>
            </a:pPr>
            <a:r>
              <a:rPr lang="en-US" sz="1350" b="1" dirty="0">
                <a:solidFill>
                  <a:srgbClr val="272525"/>
                </a:solidFill>
                <a:latin typeface="Lato" pitchFamily="34" charset="0"/>
                <a:ea typeface="Lato" pitchFamily="34" charset="-122"/>
                <a:cs typeface="Lato" pitchFamily="34" charset="-120"/>
              </a:rPr>
              <a:t>Early prediction and diagnosis</a:t>
            </a:r>
            <a:pPr algn="l" indent="0" marL="0">
              <a:lnSpc>
                <a:spcPts val="2200"/>
              </a:lnSpc>
              <a:buNone/>
            </a:pPr>
            <a:r>
              <a:rPr lang="en-US" sz="1350" dirty="0">
                <a:solidFill>
                  <a:srgbClr val="272525"/>
                </a:solidFill>
                <a:latin typeface="Lato" pitchFamily="34" charset="0"/>
                <a:ea typeface="Lato" pitchFamily="34" charset="-122"/>
                <a:cs typeface="Lato" pitchFamily="34" charset="-120"/>
              </a:rPr>
              <a:t> are crucial for effective intervention, enabling patients to make lifestyle changes and receive timely medical care to prevent long-term damage.</a:t>
            </a:r>
            <a:endParaRPr lang="en-US" sz="1350" dirty="0"/>
          </a:p>
        </p:txBody>
      </p:sp>
      <p:pic>
        <p:nvPicPr>
          <p:cNvPr id="6" name="Image 0" descr="preencoded.png">    </p:cNvPr>
          <p:cNvPicPr>
            <a:picLocks noChangeAspect="1"/>
          </p:cNvPicPr>
          <p:nvPr/>
        </p:nvPicPr>
        <p:blipFill>
          <a:blip r:embed="rId1"/>
          <a:stretch>
            <a:fillRect/>
          </a:stretch>
        </p:blipFill>
        <p:spPr>
          <a:xfrm>
            <a:off x="7496175" y="1740575"/>
            <a:ext cx="6573441" cy="6573441"/>
          </a:xfrm>
          <a:prstGeom prst="rect">
            <a:avLst/>
          </a:prstGeom>
        </p:spPr>
      </p:pic>
      <p:sp>
        <p:nvSpPr>
          <p:cNvPr id="7" name="Text 4"/>
          <p:cNvSpPr/>
          <p:nvPr/>
        </p:nvSpPr>
        <p:spPr>
          <a:xfrm>
            <a:off x="568404" y="8633579"/>
            <a:ext cx="13493591" cy="227409"/>
          </a:xfrm>
          <a:prstGeom prst="rect">
            <a:avLst/>
          </a:prstGeom>
          <a:noFill/>
          <a:ln/>
        </p:spPr>
        <p:txBody>
          <a:bodyPr wrap="non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Our objective is to leverage machine learning, specifically a Support Vector Machine (SVM), to build a robust model that can predict diabetes based on patient health data, offering a valuable tool for proactive healthcare.</a:t>
            </a:r>
            <a:endParaRPr lang="en-US" sz="1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439376" y="400645"/>
            <a:ext cx="1751648" cy="218837"/>
          </a:xfrm>
          <a:prstGeom prst="rect">
            <a:avLst/>
          </a:prstGeom>
          <a:noFill/>
          <a:ln/>
        </p:spPr>
        <p:txBody>
          <a:bodyPr wrap="none" lIns="0" tIns="0" rIns="0" bIns="0" rtlCol="0" anchor="t"/>
          <a:lstStyle/>
          <a:p>
            <a:pPr algn="ctr" indent="0" marL="0">
              <a:lnSpc>
                <a:spcPts val="1700"/>
              </a:lnSpc>
              <a:buNone/>
            </a:pPr>
            <a:r>
              <a:rPr lang="en-US" sz="1350" dirty="0">
                <a:solidFill>
                  <a:srgbClr val="312F2B"/>
                </a:solidFill>
                <a:latin typeface="Gelasio" pitchFamily="34" charset="0"/>
                <a:ea typeface="Gelasio" pitchFamily="34" charset="-122"/>
                <a:cs typeface="Gelasio" pitchFamily="34" charset="-120"/>
              </a:rPr>
              <a:t>Foundational Data</a:t>
            </a:r>
            <a:endParaRPr lang="en-US" sz="1350" dirty="0"/>
          </a:p>
        </p:txBody>
      </p:sp>
      <p:sp>
        <p:nvSpPr>
          <p:cNvPr id="3" name="Text 1"/>
          <p:cNvSpPr/>
          <p:nvPr/>
        </p:nvSpPr>
        <p:spPr>
          <a:xfrm>
            <a:off x="4827389" y="759619"/>
            <a:ext cx="4975622" cy="604361"/>
          </a:xfrm>
          <a:prstGeom prst="rect">
            <a:avLst/>
          </a:prstGeom>
          <a:noFill/>
          <a:ln/>
        </p:spPr>
        <p:txBody>
          <a:bodyPr wrap="none" lIns="0" tIns="0" rIns="0" bIns="0" rtlCol="0" anchor="t"/>
          <a:lstStyle/>
          <a:p>
            <a:pPr algn="ctr" indent="0" marL="0">
              <a:lnSpc>
                <a:spcPts val="4750"/>
              </a:lnSpc>
              <a:buNone/>
            </a:pPr>
            <a:r>
              <a:rPr lang="en-US" sz="3800" dirty="0">
                <a:solidFill>
                  <a:srgbClr val="312F2B"/>
                </a:solidFill>
                <a:latin typeface="Gelasio" pitchFamily="34" charset="0"/>
                <a:ea typeface="Gelasio" pitchFamily="34" charset="-122"/>
                <a:cs typeface="Gelasio" pitchFamily="34" charset="-120"/>
              </a:rPr>
              <a:t>PIMA Diabetes Dataset</a:t>
            </a:r>
            <a:endParaRPr lang="en-US" sz="3800" dirty="0"/>
          </a:p>
        </p:txBody>
      </p:sp>
      <p:sp>
        <p:nvSpPr>
          <p:cNvPr id="4" name="Text 2"/>
          <p:cNvSpPr/>
          <p:nvPr/>
        </p:nvSpPr>
        <p:spPr>
          <a:xfrm>
            <a:off x="560546" y="1574125"/>
            <a:ext cx="13509308" cy="448389"/>
          </a:xfrm>
          <a:prstGeom prst="rect">
            <a:avLst/>
          </a:prstGeom>
          <a:noFill/>
          <a:ln/>
        </p:spPr>
        <p:txBody>
          <a:bodyPr wrap="squar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Our model is built upon the </a:t>
            </a:r>
            <a:pPr algn="l" indent="0" marL="0">
              <a:lnSpc>
                <a:spcPts val="1750"/>
              </a:lnSpc>
              <a:buNone/>
            </a:pPr>
            <a:r>
              <a:rPr lang="en-US" sz="1100" b="1" dirty="0">
                <a:solidFill>
                  <a:srgbClr val="272525"/>
                </a:solidFill>
                <a:latin typeface="Lato" pitchFamily="34" charset="0"/>
                <a:ea typeface="Lato" pitchFamily="34" charset="-122"/>
                <a:cs typeface="Lato" pitchFamily="34" charset="-120"/>
              </a:rPr>
              <a:t>PIMA Diabetes Dataset</a:t>
            </a:r>
            <a:pPr algn="l" indent="0" marL="0">
              <a:lnSpc>
                <a:spcPts val="1750"/>
              </a:lnSpc>
              <a:buNone/>
            </a:pPr>
            <a:r>
              <a:rPr lang="en-US" sz="1100" dirty="0">
                <a:solidFill>
                  <a:srgbClr val="272525"/>
                </a:solidFill>
                <a:latin typeface="Lato" pitchFamily="34" charset="0"/>
                <a:ea typeface="Lato" pitchFamily="34" charset="-122"/>
                <a:cs typeface="Lato" pitchFamily="34" charset="-120"/>
              </a:rPr>
              <a:t>, a widely used benchmark for diabetes prediction. This dataset contains medical diagnostic information for Pima Indian women, collected to predict the onset of diabetes based on diagnostic measurements.</a:t>
            </a:r>
            <a:endParaRPr lang="en-US" sz="1100" dirty="0"/>
          </a:p>
        </p:txBody>
      </p:sp>
      <p:sp>
        <p:nvSpPr>
          <p:cNvPr id="5" name="Shape 3"/>
          <p:cNvSpPr/>
          <p:nvPr/>
        </p:nvSpPr>
        <p:spPr>
          <a:xfrm>
            <a:off x="560546" y="2180153"/>
            <a:ext cx="13509308" cy="1237893"/>
          </a:xfrm>
          <a:prstGeom prst="roundRect">
            <a:avLst>
              <a:gd name="adj" fmla="val 4755"/>
            </a:avLst>
          </a:prstGeom>
          <a:noFill/>
          <a:ln w="7620">
            <a:solidFill>
              <a:srgbClr val="000000">
                <a:alpha val="8000"/>
              </a:srgbClr>
            </a:solidFill>
            <a:prstDash val="solid"/>
          </a:ln>
        </p:spPr>
      </p:sp>
      <p:sp>
        <p:nvSpPr>
          <p:cNvPr id="6" name="Shape 4"/>
          <p:cNvSpPr/>
          <p:nvPr/>
        </p:nvSpPr>
        <p:spPr>
          <a:xfrm>
            <a:off x="568166" y="2187773"/>
            <a:ext cx="13494068" cy="407551"/>
          </a:xfrm>
          <a:prstGeom prst="rect">
            <a:avLst/>
          </a:prstGeom>
          <a:solidFill>
            <a:srgbClr val="FFFFFF">
              <a:alpha val="4000"/>
            </a:srgbClr>
          </a:solidFill>
          <a:ln/>
        </p:spPr>
      </p:sp>
      <p:sp>
        <p:nvSpPr>
          <p:cNvPr id="7" name="Text 5"/>
          <p:cNvSpPr/>
          <p:nvPr/>
        </p:nvSpPr>
        <p:spPr>
          <a:xfrm>
            <a:off x="708422" y="2279452"/>
            <a:ext cx="3764042" cy="224195"/>
          </a:xfrm>
          <a:prstGeom prst="rect">
            <a:avLst/>
          </a:prstGeom>
          <a:noFill/>
          <a:ln/>
        </p:spPr>
        <p:txBody>
          <a:bodyPr wrap="none" lIns="0" tIns="0" rIns="0" bIns="0" rtlCol="0" anchor="t"/>
          <a:lstStyle/>
          <a:p>
            <a:pPr algn="l" indent="0" marL="0">
              <a:lnSpc>
                <a:spcPts val="1750"/>
              </a:lnSpc>
              <a:buNone/>
            </a:pPr>
            <a:r>
              <a:rPr lang="en-US" sz="1100" b="1" dirty="0">
                <a:solidFill>
                  <a:srgbClr val="272525"/>
                </a:solidFill>
                <a:latin typeface="Lato" pitchFamily="34" charset="0"/>
                <a:ea typeface="Lato" pitchFamily="34" charset="-122"/>
                <a:cs typeface="Lato" pitchFamily="34" charset="-120"/>
              </a:rPr>
              <a:t>Source</a:t>
            </a:r>
            <a:endParaRPr lang="en-US" sz="1100" dirty="0"/>
          </a:p>
        </p:txBody>
      </p:sp>
      <p:sp>
        <p:nvSpPr>
          <p:cNvPr id="8" name="Text 6"/>
          <p:cNvSpPr/>
          <p:nvPr/>
        </p:nvSpPr>
        <p:spPr>
          <a:xfrm>
            <a:off x="4760357" y="2279452"/>
            <a:ext cx="9161740" cy="224195"/>
          </a:xfrm>
          <a:prstGeom prst="rect">
            <a:avLst/>
          </a:prstGeom>
          <a:noFill/>
          <a:ln/>
        </p:spPr>
        <p:txBody>
          <a:bodyPr wrap="non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PIMA Diabetes Dataset (UCI Machine Learning Repository)</a:t>
            </a:r>
            <a:endParaRPr lang="en-US" sz="1100" dirty="0"/>
          </a:p>
        </p:txBody>
      </p:sp>
      <p:sp>
        <p:nvSpPr>
          <p:cNvPr id="9" name="Shape 7"/>
          <p:cNvSpPr/>
          <p:nvPr/>
        </p:nvSpPr>
        <p:spPr>
          <a:xfrm>
            <a:off x="568166" y="2595324"/>
            <a:ext cx="13494068" cy="407551"/>
          </a:xfrm>
          <a:prstGeom prst="rect">
            <a:avLst/>
          </a:prstGeom>
          <a:solidFill>
            <a:srgbClr val="000000">
              <a:alpha val="4000"/>
            </a:srgbClr>
          </a:solidFill>
          <a:ln/>
        </p:spPr>
      </p:sp>
      <p:sp>
        <p:nvSpPr>
          <p:cNvPr id="10" name="Text 8"/>
          <p:cNvSpPr/>
          <p:nvPr/>
        </p:nvSpPr>
        <p:spPr>
          <a:xfrm>
            <a:off x="708422" y="2687003"/>
            <a:ext cx="3764042" cy="224195"/>
          </a:xfrm>
          <a:prstGeom prst="rect">
            <a:avLst/>
          </a:prstGeom>
          <a:noFill/>
          <a:ln/>
        </p:spPr>
        <p:txBody>
          <a:bodyPr wrap="none" lIns="0" tIns="0" rIns="0" bIns="0" rtlCol="0" anchor="t"/>
          <a:lstStyle/>
          <a:p>
            <a:pPr algn="l" indent="0" marL="0">
              <a:lnSpc>
                <a:spcPts val="1750"/>
              </a:lnSpc>
              <a:buNone/>
            </a:pPr>
            <a:r>
              <a:rPr lang="en-US" sz="1100" b="1" dirty="0">
                <a:solidFill>
                  <a:srgbClr val="272525"/>
                </a:solidFill>
                <a:latin typeface="Lato" pitchFamily="34" charset="0"/>
                <a:ea typeface="Lato" pitchFamily="34" charset="-122"/>
                <a:cs typeface="Lato" pitchFamily="34" charset="-120"/>
              </a:rPr>
              <a:t>Dataset Size</a:t>
            </a:r>
            <a:endParaRPr lang="en-US" sz="1100" dirty="0"/>
          </a:p>
        </p:txBody>
      </p:sp>
      <p:sp>
        <p:nvSpPr>
          <p:cNvPr id="11" name="Text 9"/>
          <p:cNvSpPr/>
          <p:nvPr/>
        </p:nvSpPr>
        <p:spPr>
          <a:xfrm>
            <a:off x="4760357" y="2687003"/>
            <a:ext cx="9161740" cy="224195"/>
          </a:xfrm>
          <a:prstGeom prst="rect">
            <a:avLst/>
          </a:prstGeom>
          <a:noFill/>
          <a:ln/>
        </p:spPr>
        <p:txBody>
          <a:bodyPr wrap="non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768 samples</a:t>
            </a:r>
            <a:endParaRPr lang="en-US" sz="1100" dirty="0"/>
          </a:p>
        </p:txBody>
      </p:sp>
      <p:sp>
        <p:nvSpPr>
          <p:cNvPr id="12" name="Shape 10"/>
          <p:cNvSpPr/>
          <p:nvPr/>
        </p:nvSpPr>
        <p:spPr>
          <a:xfrm>
            <a:off x="568166" y="3002875"/>
            <a:ext cx="13494068" cy="407551"/>
          </a:xfrm>
          <a:prstGeom prst="rect">
            <a:avLst/>
          </a:prstGeom>
          <a:solidFill>
            <a:srgbClr val="FFFFFF">
              <a:alpha val="4000"/>
            </a:srgbClr>
          </a:solidFill>
          <a:ln/>
        </p:spPr>
      </p:sp>
      <p:sp>
        <p:nvSpPr>
          <p:cNvPr id="13" name="Text 11"/>
          <p:cNvSpPr/>
          <p:nvPr/>
        </p:nvSpPr>
        <p:spPr>
          <a:xfrm>
            <a:off x="708422" y="3094553"/>
            <a:ext cx="3764042" cy="224195"/>
          </a:xfrm>
          <a:prstGeom prst="rect">
            <a:avLst/>
          </a:prstGeom>
          <a:noFill/>
          <a:ln/>
        </p:spPr>
        <p:txBody>
          <a:bodyPr wrap="none" lIns="0" tIns="0" rIns="0" bIns="0" rtlCol="0" anchor="t"/>
          <a:lstStyle/>
          <a:p>
            <a:pPr algn="l" indent="0" marL="0">
              <a:lnSpc>
                <a:spcPts val="1750"/>
              </a:lnSpc>
              <a:buNone/>
            </a:pPr>
            <a:r>
              <a:rPr lang="en-US" sz="1100" b="1" dirty="0">
                <a:solidFill>
                  <a:srgbClr val="272525"/>
                </a:solidFill>
                <a:latin typeface="Lato" pitchFamily="34" charset="0"/>
                <a:ea typeface="Lato" pitchFamily="34" charset="-122"/>
                <a:cs typeface="Lato" pitchFamily="34" charset="-120"/>
              </a:rPr>
              <a:t>Target Variable</a:t>
            </a:r>
            <a:endParaRPr lang="en-US" sz="1100" dirty="0"/>
          </a:p>
        </p:txBody>
      </p:sp>
      <p:sp>
        <p:nvSpPr>
          <p:cNvPr id="14" name="Text 12"/>
          <p:cNvSpPr/>
          <p:nvPr/>
        </p:nvSpPr>
        <p:spPr>
          <a:xfrm>
            <a:off x="4760357" y="3094553"/>
            <a:ext cx="9161740" cy="224195"/>
          </a:xfrm>
          <a:prstGeom prst="rect">
            <a:avLst/>
          </a:prstGeom>
          <a:noFill/>
          <a:ln/>
        </p:spPr>
        <p:txBody>
          <a:bodyPr wrap="none" lIns="0" tIns="0" rIns="0" bIns="0" rtlCol="0" anchor="t"/>
          <a:lstStyle/>
          <a:p>
            <a:pPr algn="l" indent="0" marL="0">
              <a:lnSpc>
                <a:spcPts val="1750"/>
              </a:lnSpc>
              <a:buNone/>
            </a:pPr>
            <a:r>
              <a:rPr lang="en-US" sz="1100" b="1" dirty="0">
                <a:solidFill>
                  <a:srgbClr val="272525"/>
                </a:solidFill>
                <a:latin typeface="Lato" pitchFamily="34" charset="0"/>
                <a:ea typeface="Lato" pitchFamily="34" charset="-122"/>
                <a:cs typeface="Lato" pitchFamily="34" charset="-120"/>
              </a:rPr>
              <a:t>Outcome</a:t>
            </a:r>
            <a:pPr algn="l" indent="0" marL="0">
              <a:lnSpc>
                <a:spcPts val="1750"/>
              </a:lnSpc>
              <a:buNone/>
            </a:pPr>
            <a:r>
              <a:rPr lang="en-US" sz="1100" dirty="0">
                <a:solidFill>
                  <a:srgbClr val="272525"/>
                </a:solidFill>
                <a:latin typeface="Lato" pitchFamily="34" charset="0"/>
                <a:ea typeface="Lato" pitchFamily="34" charset="-122"/>
                <a:cs typeface="Lato" pitchFamily="34" charset="-120"/>
              </a:rPr>
              <a:t>: </a:t>
            </a:r>
            <a:pPr algn="l" indent="0" marL="0">
              <a:lnSpc>
                <a:spcPts val="1750"/>
              </a:lnSpc>
              <a:buNone/>
            </a:pPr>
            <a:r>
              <a:rPr lang="en-US" sz="1100" dirty="0">
                <a:solidFill>
                  <a:srgbClr val="E5E5E0"/>
                </a:solidFill>
                <a:latin typeface="Lato" pitchFamily="34" charset="0"/>
                <a:ea typeface="Lato" pitchFamily="34" charset="-122"/>
                <a:cs typeface="Lato" pitchFamily="34" charset="-120"/>
              </a:rPr>
              <a:t>1 for diabetic</a:t>
            </a:r>
            <a:pPr algn="l" indent="0" marL="0">
              <a:lnSpc>
                <a:spcPts val="1750"/>
              </a:lnSpc>
              <a:buNone/>
            </a:pPr>
            <a:r>
              <a:rPr lang="en-US" sz="1100" dirty="0">
                <a:solidFill>
                  <a:srgbClr val="272525"/>
                </a:solidFill>
                <a:latin typeface="Lato" pitchFamily="34" charset="0"/>
                <a:ea typeface="Lato" pitchFamily="34" charset="-122"/>
                <a:cs typeface="Lato" pitchFamily="34" charset="-120"/>
              </a:rPr>
              <a:t>, </a:t>
            </a:r>
            <a:pPr algn="l" indent="0" marL="0">
              <a:lnSpc>
                <a:spcPts val="1750"/>
              </a:lnSpc>
              <a:buNone/>
            </a:pPr>
            <a:r>
              <a:rPr lang="en-US" sz="1100" dirty="0">
                <a:solidFill>
                  <a:srgbClr val="BAB6AA"/>
                </a:solidFill>
                <a:latin typeface="Lato" pitchFamily="34" charset="0"/>
                <a:ea typeface="Lato" pitchFamily="34" charset="-122"/>
                <a:cs typeface="Lato" pitchFamily="34" charset="-120"/>
              </a:rPr>
              <a:t>0 for non-diabetic</a:t>
            </a:r>
            <a:endParaRPr lang="en-US" sz="1100" dirty="0"/>
          </a:p>
        </p:txBody>
      </p:sp>
      <p:sp>
        <p:nvSpPr>
          <p:cNvPr id="15" name="Text 13"/>
          <p:cNvSpPr/>
          <p:nvPr/>
        </p:nvSpPr>
        <p:spPr>
          <a:xfrm>
            <a:off x="6439376" y="3628192"/>
            <a:ext cx="1751648" cy="218837"/>
          </a:xfrm>
          <a:prstGeom prst="rect">
            <a:avLst/>
          </a:prstGeom>
          <a:noFill/>
          <a:ln/>
        </p:spPr>
        <p:txBody>
          <a:bodyPr wrap="none" lIns="0" tIns="0" rIns="0" bIns="0" rtlCol="0" anchor="t"/>
          <a:lstStyle/>
          <a:p>
            <a:pPr algn="ctr" indent="0" marL="0">
              <a:lnSpc>
                <a:spcPts val="1700"/>
              </a:lnSpc>
              <a:buNone/>
            </a:pPr>
            <a:r>
              <a:rPr lang="en-US" sz="1350" dirty="0">
                <a:solidFill>
                  <a:srgbClr val="312F2B"/>
                </a:solidFill>
                <a:latin typeface="Gelasio" pitchFamily="34" charset="0"/>
                <a:ea typeface="Gelasio" pitchFamily="34" charset="-122"/>
                <a:cs typeface="Gelasio" pitchFamily="34" charset="-120"/>
              </a:rPr>
              <a:t>Key Features:</a:t>
            </a:r>
            <a:endParaRPr lang="en-US" sz="1350" dirty="0"/>
          </a:p>
        </p:txBody>
      </p:sp>
      <p:sp>
        <p:nvSpPr>
          <p:cNvPr id="16" name="Shape 14"/>
          <p:cNvSpPr/>
          <p:nvPr/>
        </p:nvSpPr>
        <p:spPr>
          <a:xfrm>
            <a:off x="560546" y="4057174"/>
            <a:ext cx="6684526" cy="837843"/>
          </a:xfrm>
          <a:prstGeom prst="roundRect">
            <a:avLst>
              <a:gd name="adj" fmla="val 7025"/>
            </a:avLst>
          </a:prstGeom>
          <a:solidFill>
            <a:srgbClr val="FFFFFF">
              <a:alpha val="95000"/>
            </a:srgbClr>
          </a:solidFill>
          <a:ln w="15240">
            <a:solidFill>
              <a:srgbClr val="CECEC9"/>
            </a:solidFill>
            <a:prstDash val="solid"/>
          </a:ln>
        </p:spPr>
      </p:sp>
      <p:sp>
        <p:nvSpPr>
          <p:cNvPr id="17" name="Shape 15"/>
          <p:cNvSpPr/>
          <p:nvPr/>
        </p:nvSpPr>
        <p:spPr>
          <a:xfrm>
            <a:off x="560546" y="4057174"/>
            <a:ext cx="60960" cy="837843"/>
          </a:xfrm>
          <a:prstGeom prst="roundRect">
            <a:avLst>
              <a:gd name="adj" fmla="val 96553"/>
            </a:avLst>
          </a:prstGeom>
          <a:solidFill>
            <a:srgbClr val="E5E5E0"/>
          </a:solidFill>
          <a:ln/>
        </p:spPr>
      </p:sp>
      <p:sp>
        <p:nvSpPr>
          <p:cNvPr id="18" name="Text 16"/>
          <p:cNvSpPr/>
          <p:nvPr/>
        </p:nvSpPr>
        <p:spPr>
          <a:xfrm>
            <a:off x="776883" y="4212550"/>
            <a:ext cx="1751648" cy="218837"/>
          </a:xfrm>
          <a:prstGeom prst="rect">
            <a:avLst/>
          </a:prstGeom>
          <a:noFill/>
          <a:ln/>
        </p:spPr>
        <p:txBody>
          <a:bodyPr wrap="none" lIns="0" tIns="0" rIns="0" bIns="0" rtlCol="0" anchor="t"/>
          <a:lstStyle/>
          <a:p>
            <a:pPr algn="l" indent="0" marL="0">
              <a:lnSpc>
                <a:spcPts val="1700"/>
              </a:lnSpc>
              <a:buNone/>
            </a:pPr>
            <a:r>
              <a:rPr lang="en-US" sz="1350" dirty="0">
                <a:solidFill>
                  <a:srgbClr val="272525"/>
                </a:solidFill>
                <a:latin typeface="Gelasio" pitchFamily="34" charset="0"/>
                <a:ea typeface="Gelasio" pitchFamily="34" charset="-122"/>
                <a:cs typeface="Gelasio" pitchFamily="34" charset="-120"/>
              </a:rPr>
              <a:t>Pregnancies</a:t>
            </a:r>
            <a:endParaRPr lang="en-US" sz="1350" dirty="0"/>
          </a:p>
        </p:txBody>
      </p:sp>
      <p:sp>
        <p:nvSpPr>
          <p:cNvPr id="19" name="Text 17"/>
          <p:cNvSpPr/>
          <p:nvPr/>
        </p:nvSpPr>
        <p:spPr>
          <a:xfrm>
            <a:off x="776883" y="4515445"/>
            <a:ext cx="6312813" cy="224195"/>
          </a:xfrm>
          <a:prstGeom prst="rect">
            <a:avLst/>
          </a:prstGeom>
          <a:noFill/>
          <a:ln/>
        </p:spPr>
        <p:txBody>
          <a:bodyPr wrap="non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Number of times pregnant</a:t>
            </a:r>
            <a:endParaRPr lang="en-US" sz="1100" dirty="0"/>
          </a:p>
        </p:txBody>
      </p:sp>
      <p:sp>
        <p:nvSpPr>
          <p:cNvPr id="20" name="Shape 18"/>
          <p:cNvSpPr/>
          <p:nvPr/>
        </p:nvSpPr>
        <p:spPr>
          <a:xfrm>
            <a:off x="7385209" y="4057174"/>
            <a:ext cx="6684645" cy="837843"/>
          </a:xfrm>
          <a:prstGeom prst="roundRect">
            <a:avLst>
              <a:gd name="adj" fmla="val 7025"/>
            </a:avLst>
          </a:prstGeom>
          <a:solidFill>
            <a:srgbClr val="FFFFFF">
              <a:alpha val="95000"/>
            </a:srgbClr>
          </a:solidFill>
          <a:ln w="15240">
            <a:solidFill>
              <a:srgbClr val="CECEC9"/>
            </a:solidFill>
            <a:prstDash val="solid"/>
          </a:ln>
        </p:spPr>
      </p:sp>
      <p:sp>
        <p:nvSpPr>
          <p:cNvPr id="21" name="Shape 19"/>
          <p:cNvSpPr/>
          <p:nvPr/>
        </p:nvSpPr>
        <p:spPr>
          <a:xfrm>
            <a:off x="7385209" y="4057174"/>
            <a:ext cx="60960" cy="837843"/>
          </a:xfrm>
          <a:prstGeom prst="roundRect">
            <a:avLst>
              <a:gd name="adj" fmla="val 96553"/>
            </a:avLst>
          </a:prstGeom>
          <a:solidFill>
            <a:srgbClr val="E5E5E0"/>
          </a:solidFill>
          <a:ln/>
        </p:spPr>
      </p:sp>
      <p:sp>
        <p:nvSpPr>
          <p:cNvPr id="22" name="Text 20"/>
          <p:cNvSpPr/>
          <p:nvPr/>
        </p:nvSpPr>
        <p:spPr>
          <a:xfrm>
            <a:off x="7601545" y="4212550"/>
            <a:ext cx="1751648" cy="218837"/>
          </a:xfrm>
          <a:prstGeom prst="rect">
            <a:avLst/>
          </a:prstGeom>
          <a:noFill/>
          <a:ln/>
        </p:spPr>
        <p:txBody>
          <a:bodyPr wrap="none" lIns="0" tIns="0" rIns="0" bIns="0" rtlCol="0" anchor="t"/>
          <a:lstStyle/>
          <a:p>
            <a:pPr algn="l" indent="0" marL="0">
              <a:lnSpc>
                <a:spcPts val="1700"/>
              </a:lnSpc>
              <a:buNone/>
            </a:pPr>
            <a:r>
              <a:rPr lang="en-US" sz="1350" dirty="0">
                <a:solidFill>
                  <a:srgbClr val="272525"/>
                </a:solidFill>
                <a:latin typeface="Gelasio" pitchFamily="34" charset="0"/>
                <a:ea typeface="Gelasio" pitchFamily="34" charset="-122"/>
                <a:cs typeface="Gelasio" pitchFamily="34" charset="-120"/>
              </a:rPr>
              <a:t>Glucose</a:t>
            </a:r>
            <a:endParaRPr lang="en-US" sz="1350" dirty="0"/>
          </a:p>
        </p:txBody>
      </p:sp>
      <p:sp>
        <p:nvSpPr>
          <p:cNvPr id="23" name="Text 21"/>
          <p:cNvSpPr/>
          <p:nvPr/>
        </p:nvSpPr>
        <p:spPr>
          <a:xfrm>
            <a:off x="7601545" y="4515445"/>
            <a:ext cx="6312932" cy="224195"/>
          </a:xfrm>
          <a:prstGeom prst="rect">
            <a:avLst/>
          </a:prstGeom>
          <a:noFill/>
          <a:ln/>
        </p:spPr>
        <p:txBody>
          <a:bodyPr wrap="non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Plasma glucose concentration a 2 hours in an oral glucose tolerance test</a:t>
            </a:r>
            <a:endParaRPr lang="en-US" sz="1100" dirty="0"/>
          </a:p>
        </p:txBody>
      </p:sp>
      <p:sp>
        <p:nvSpPr>
          <p:cNvPr id="24" name="Shape 22"/>
          <p:cNvSpPr/>
          <p:nvPr/>
        </p:nvSpPr>
        <p:spPr>
          <a:xfrm>
            <a:off x="560546" y="5035153"/>
            <a:ext cx="6684526" cy="837843"/>
          </a:xfrm>
          <a:prstGeom prst="roundRect">
            <a:avLst>
              <a:gd name="adj" fmla="val 7025"/>
            </a:avLst>
          </a:prstGeom>
          <a:solidFill>
            <a:srgbClr val="FFFFFF">
              <a:alpha val="95000"/>
            </a:srgbClr>
          </a:solidFill>
          <a:ln w="15240">
            <a:solidFill>
              <a:srgbClr val="CECEC9"/>
            </a:solidFill>
            <a:prstDash val="solid"/>
          </a:ln>
        </p:spPr>
      </p:sp>
      <p:sp>
        <p:nvSpPr>
          <p:cNvPr id="25" name="Shape 23"/>
          <p:cNvSpPr/>
          <p:nvPr/>
        </p:nvSpPr>
        <p:spPr>
          <a:xfrm>
            <a:off x="560546" y="5035153"/>
            <a:ext cx="60960" cy="837843"/>
          </a:xfrm>
          <a:prstGeom prst="roundRect">
            <a:avLst>
              <a:gd name="adj" fmla="val 96553"/>
            </a:avLst>
          </a:prstGeom>
          <a:solidFill>
            <a:srgbClr val="E5E5E0"/>
          </a:solidFill>
          <a:ln/>
        </p:spPr>
      </p:sp>
      <p:sp>
        <p:nvSpPr>
          <p:cNvPr id="26" name="Text 24"/>
          <p:cNvSpPr/>
          <p:nvPr/>
        </p:nvSpPr>
        <p:spPr>
          <a:xfrm>
            <a:off x="776883" y="5190530"/>
            <a:ext cx="1751648" cy="218837"/>
          </a:xfrm>
          <a:prstGeom prst="rect">
            <a:avLst/>
          </a:prstGeom>
          <a:noFill/>
          <a:ln/>
        </p:spPr>
        <p:txBody>
          <a:bodyPr wrap="none" lIns="0" tIns="0" rIns="0" bIns="0" rtlCol="0" anchor="t"/>
          <a:lstStyle/>
          <a:p>
            <a:pPr algn="l" indent="0" marL="0">
              <a:lnSpc>
                <a:spcPts val="1700"/>
              </a:lnSpc>
              <a:buNone/>
            </a:pPr>
            <a:r>
              <a:rPr lang="en-US" sz="1350" dirty="0">
                <a:solidFill>
                  <a:srgbClr val="272525"/>
                </a:solidFill>
                <a:latin typeface="Gelasio" pitchFamily="34" charset="0"/>
                <a:ea typeface="Gelasio" pitchFamily="34" charset="-122"/>
                <a:cs typeface="Gelasio" pitchFamily="34" charset="-120"/>
              </a:rPr>
              <a:t>BloodPressure</a:t>
            </a:r>
            <a:endParaRPr lang="en-US" sz="1350" dirty="0"/>
          </a:p>
        </p:txBody>
      </p:sp>
      <p:sp>
        <p:nvSpPr>
          <p:cNvPr id="27" name="Text 25"/>
          <p:cNvSpPr/>
          <p:nvPr/>
        </p:nvSpPr>
        <p:spPr>
          <a:xfrm>
            <a:off x="776883" y="5493425"/>
            <a:ext cx="6312813" cy="224195"/>
          </a:xfrm>
          <a:prstGeom prst="rect">
            <a:avLst/>
          </a:prstGeom>
          <a:noFill/>
          <a:ln/>
        </p:spPr>
        <p:txBody>
          <a:bodyPr wrap="non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Diastolic blood pressure (mm Hg)</a:t>
            </a:r>
            <a:endParaRPr lang="en-US" sz="1100" dirty="0"/>
          </a:p>
        </p:txBody>
      </p:sp>
      <p:sp>
        <p:nvSpPr>
          <p:cNvPr id="28" name="Shape 26"/>
          <p:cNvSpPr/>
          <p:nvPr/>
        </p:nvSpPr>
        <p:spPr>
          <a:xfrm>
            <a:off x="7385209" y="5035153"/>
            <a:ext cx="6684645" cy="837843"/>
          </a:xfrm>
          <a:prstGeom prst="roundRect">
            <a:avLst>
              <a:gd name="adj" fmla="val 7025"/>
            </a:avLst>
          </a:prstGeom>
          <a:solidFill>
            <a:srgbClr val="FFFFFF">
              <a:alpha val="95000"/>
            </a:srgbClr>
          </a:solidFill>
          <a:ln w="15240">
            <a:solidFill>
              <a:srgbClr val="CECEC9"/>
            </a:solidFill>
            <a:prstDash val="solid"/>
          </a:ln>
        </p:spPr>
      </p:sp>
      <p:sp>
        <p:nvSpPr>
          <p:cNvPr id="29" name="Shape 27"/>
          <p:cNvSpPr/>
          <p:nvPr/>
        </p:nvSpPr>
        <p:spPr>
          <a:xfrm>
            <a:off x="7385209" y="5035153"/>
            <a:ext cx="60960" cy="837843"/>
          </a:xfrm>
          <a:prstGeom prst="roundRect">
            <a:avLst>
              <a:gd name="adj" fmla="val 96553"/>
            </a:avLst>
          </a:prstGeom>
          <a:solidFill>
            <a:srgbClr val="E5E5E0"/>
          </a:solidFill>
          <a:ln/>
        </p:spPr>
      </p:sp>
      <p:sp>
        <p:nvSpPr>
          <p:cNvPr id="30" name="Text 28"/>
          <p:cNvSpPr/>
          <p:nvPr/>
        </p:nvSpPr>
        <p:spPr>
          <a:xfrm>
            <a:off x="7601545" y="5190530"/>
            <a:ext cx="1751648" cy="218837"/>
          </a:xfrm>
          <a:prstGeom prst="rect">
            <a:avLst/>
          </a:prstGeom>
          <a:noFill/>
          <a:ln/>
        </p:spPr>
        <p:txBody>
          <a:bodyPr wrap="none" lIns="0" tIns="0" rIns="0" bIns="0" rtlCol="0" anchor="t"/>
          <a:lstStyle/>
          <a:p>
            <a:pPr algn="l" indent="0" marL="0">
              <a:lnSpc>
                <a:spcPts val="1700"/>
              </a:lnSpc>
              <a:buNone/>
            </a:pPr>
            <a:r>
              <a:rPr lang="en-US" sz="1350" dirty="0">
                <a:solidFill>
                  <a:srgbClr val="272525"/>
                </a:solidFill>
                <a:latin typeface="Gelasio" pitchFamily="34" charset="0"/>
                <a:ea typeface="Gelasio" pitchFamily="34" charset="-122"/>
                <a:cs typeface="Gelasio" pitchFamily="34" charset="-120"/>
              </a:rPr>
              <a:t>SkinThickness</a:t>
            </a:r>
            <a:endParaRPr lang="en-US" sz="1350" dirty="0"/>
          </a:p>
        </p:txBody>
      </p:sp>
      <p:sp>
        <p:nvSpPr>
          <p:cNvPr id="31" name="Text 29"/>
          <p:cNvSpPr/>
          <p:nvPr/>
        </p:nvSpPr>
        <p:spPr>
          <a:xfrm>
            <a:off x="7601545" y="5493425"/>
            <a:ext cx="6312932" cy="224195"/>
          </a:xfrm>
          <a:prstGeom prst="rect">
            <a:avLst/>
          </a:prstGeom>
          <a:noFill/>
          <a:ln/>
        </p:spPr>
        <p:txBody>
          <a:bodyPr wrap="non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Triceps skin fold thickness (mm)</a:t>
            </a:r>
            <a:endParaRPr lang="en-US" sz="1100" dirty="0"/>
          </a:p>
        </p:txBody>
      </p:sp>
      <p:sp>
        <p:nvSpPr>
          <p:cNvPr id="32" name="Shape 30"/>
          <p:cNvSpPr/>
          <p:nvPr/>
        </p:nvSpPr>
        <p:spPr>
          <a:xfrm>
            <a:off x="560546" y="6013133"/>
            <a:ext cx="6684526" cy="837843"/>
          </a:xfrm>
          <a:prstGeom prst="roundRect">
            <a:avLst>
              <a:gd name="adj" fmla="val 7025"/>
            </a:avLst>
          </a:prstGeom>
          <a:solidFill>
            <a:srgbClr val="FFFFFF">
              <a:alpha val="95000"/>
            </a:srgbClr>
          </a:solidFill>
          <a:ln w="15240">
            <a:solidFill>
              <a:srgbClr val="CECEC9"/>
            </a:solidFill>
            <a:prstDash val="solid"/>
          </a:ln>
        </p:spPr>
      </p:sp>
      <p:sp>
        <p:nvSpPr>
          <p:cNvPr id="33" name="Shape 31"/>
          <p:cNvSpPr/>
          <p:nvPr/>
        </p:nvSpPr>
        <p:spPr>
          <a:xfrm>
            <a:off x="560546" y="6013133"/>
            <a:ext cx="60960" cy="837843"/>
          </a:xfrm>
          <a:prstGeom prst="roundRect">
            <a:avLst>
              <a:gd name="adj" fmla="val 96553"/>
            </a:avLst>
          </a:prstGeom>
          <a:solidFill>
            <a:srgbClr val="E5E5E0"/>
          </a:solidFill>
          <a:ln/>
        </p:spPr>
      </p:sp>
      <p:sp>
        <p:nvSpPr>
          <p:cNvPr id="34" name="Text 32"/>
          <p:cNvSpPr/>
          <p:nvPr/>
        </p:nvSpPr>
        <p:spPr>
          <a:xfrm>
            <a:off x="776883" y="6168509"/>
            <a:ext cx="1751648" cy="218837"/>
          </a:xfrm>
          <a:prstGeom prst="rect">
            <a:avLst/>
          </a:prstGeom>
          <a:noFill/>
          <a:ln/>
        </p:spPr>
        <p:txBody>
          <a:bodyPr wrap="none" lIns="0" tIns="0" rIns="0" bIns="0" rtlCol="0" anchor="t"/>
          <a:lstStyle/>
          <a:p>
            <a:pPr algn="l" indent="0" marL="0">
              <a:lnSpc>
                <a:spcPts val="1700"/>
              </a:lnSpc>
              <a:buNone/>
            </a:pPr>
            <a:r>
              <a:rPr lang="en-US" sz="1350" dirty="0">
                <a:solidFill>
                  <a:srgbClr val="272525"/>
                </a:solidFill>
                <a:latin typeface="Gelasio" pitchFamily="34" charset="0"/>
                <a:ea typeface="Gelasio" pitchFamily="34" charset="-122"/>
                <a:cs typeface="Gelasio" pitchFamily="34" charset="-120"/>
              </a:rPr>
              <a:t>Insulin</a:t>
            </a:r>
            <a:endParaRPr lang="en-US" sz="1350" dirty="0"/>
          </a:p>
        </p:txBody>
      </p:sp>
      <p:sp>
        <p:nvSpPr>
          <p:cNvPr id="35" name="Text 33"/>
          <p:cNvSpPr/>
          <p:nvPr/>
        </p:nvSpPr>
        <p:spPr>
          <a:xfrm>
            <a:off x="776883" y="6471404"/>
            <a:ext cx="6312813" cy="224195"/>
          </a:xfrm>
          <a:prstGeom prst="rect">
            <a:avLst/>
          </a:prstGeom>
          <a:noFill/>
          <a:ln/>
        </p:spPr>
        <p:txBody>
          <a:bodyPr wrap="non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2-Hour serum insulin (mu U/ml)</a:t>
            </a:r>
            <a:endParaRPr lang="en-US" sz="1100" dirty="0"/>
          </a:p>
        </p:txBody>
      </p:sp>
      <p:sp>
        <p:nvSpPr>
          <p:cNvPr id="36" name="Shape 34"/>
          <p:cNvSpPr/>
          <p:nvPr/>
        </p:nvSpPr>
        <p:spPr>
          <a:xfrm>
            <a:off x="7385209" y="6013133"/>
            <a:ext cx="6684645" cy="837843"/>
          </a:xfrm>
          <a:prstGeom prst="roundRect">
            <a:avLst>
              <a:gd name="adj" fmla="val 7025"/>
            </a:avLst>
          </a:prstGeom>
          <a:solidFill>
            <a:srgbClr val="FFFFFF">
              <a:alpha val="95000"/>
            </a:srgbClr>
          </a:solidFill>
          <a:ln w="15240">
            <a:solidFill>
              <a:srgbClr val="CECEC9"/>
            </a:solidFill>
            <a:prstDash val="solid"/>
          </a:ln>
        </p:spPr>
      </p:sp>
      <p:sp>
        <p:nvSpPr>
          <p:cNvPr id="37" name="Shape 35"/>
          <p:cNvSpPr/>
          <p:nvPr/>
        </p:nvSpPr>
        <p:spPr>
          <a:xfrm>
            <a:off x="7385209" y="6013133"/>
            <a:ext cx="60960" cy="837843"/>
          </a:xfrm>
          <a:prstGeom prst="roundRect">
            <a:avLst>
              <a:gd name="adj" fmla="val 96553"/>
            </a:avLst>
          </a:prstGeom>
          <a:solidFill>
            <a:srgbClr val="E5E5E0"/>
          </a:solidFill>
          <a:ln/>
        </p:spPr>
      </p:sp>
      <p:sp>
        <p:nvSpPr>
          <p:cNvPr id="38" name="Text 36"/>
          <p:cNvSpPr/>
          <p:nvPr/>
        </p:nvSpPr>
        <p:spPr>
          <a:xfrm>
            <a:off x="7601545" y="6168509"/>
            <a:ext cx="1751648" cy="218837"/>
          </a:xfrm>
          <a:prstGeom prst="rect">
            <a:avLst/>
          </a:prstGeom>
          <a:noFill/>
          <a:ln/>
        </p:spPr>
        <p:txBody>
          <a:bodyPr wrap="none" lIns="0" tIns="0" rIns="0" bIns="0" rtlCol="0" anchor="t"/>
          <a:lstStyle/>
          <a:p>
            <a:pPr algn="l" indent="0" marL="0">
              <a:lnSpc>
                <a:spcPts val="1700"/>
              </a:lnSpc>
              <a:buNone/>
            </a:pPr>
            <a:r>
              <a:rPr lang="en-US" sz="1350" dirty="0">
                <a:solidFill>
                  <a:srgbClr val="272525"/>
                </a:solidFill>
                <a:latin typeface="Gelasio" pitchFamily="34" charset="0"/>
                <a:ea typeface="Gelasio" pitchFamily="34" charset="-122"/>
                <a:cs typeface="Gelasio" pitchFamily="34" charset="-120"/>
              </a:rPr>
              <a:t>BMI</a:t>
            </a:r>
            <a:endParaRPr lang="en-US" sz="1350" dirty="0"/>
          </a:p>
        </p:txBody>
      </p:sp>
      <p:sp>
        <p:nvSpPr>
          <p:cNvPr id="39" name="Text 37"/>
          <p:cNvSpPr/>
          <p:nvPr/>
        </p:nvSpPr>
        <p:spPr>
          <a:xfrm>
            <a:off x="7601545" y="6471404"/>
            <a:ext cx="6312932" cy="224195"/>
          </a:xfrm>
          <a:prstGeom prst="rect">
            <a:avLst/>
          </a:prstGeom>
          <a:noFill/>
          <a:ln/>
        </p:spPr>
        <p:txBody>
          <a:bodyPr wrap="non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Body mass index (weight in kg/(height in m)^2)</a:t>
            </a:r>
            <a:endParaRPr lang="en-US" sz="1100" dirty="0"/>
          </a:p>
        </p:txBody>
      </p:sp>
      <p:sp>
        <p:nvSpPr>
          <p:cNvPr id="40" name="Shape 38"/>
          <p:cNvSpPr/>
          <p:nvPr/>
        </p:nvSpPr>
        <p:spPr>
          <a:xfrm>
            <a:off x="560546" y="6991112"/>
            <a:ext cx="6684526" cy="837843"/>
          </a:xfrm>
          <a:prstGeom prst="roundRect">
            <a:avLst>
              <a:gd name="adj" fmla="val 7025"/>
            </a:avLst>
          </a:prstGeom>
          <a:solidFill>
            <a:srgbClr val="FFFFFF">
              <a:alpha val="95000"/>
            </a:srgbClr>
          </a:solidFill>
          <a:ln w="15240">
            <a:solidFill>
              <a:srgbClr val="CECEC9"/>
            </a:solidFill>
            <a:prstDash val="solid"/>
          </a:ln>
        </p:spPr>
      </p:sp>
      <p:sp>
        <p:nvSpPr>
          <p:cNvPr id="41" name="Shape 39"/>
          <p:cNvSpPr/>
          <p:nvPr/>
        </p:nvSpPr>
        <p:spPr>
          <a:xfrm>
            <a:off x="560546" y="6991112"/>
            <a:ext cx="60960" cy="837843"/>
          </a:xfrm>
          <a:prstGeom prst="roundRect">
            <a:avLst>
              <a:gd name="adj" fmla="val 96553"/>
            </a:avLst>
          </a:prstGeom>
          <a:solidFill>
            <a:srgbClr val="E5E5E0"/>
          </a:solidFill>
          <a:ln/>
        </p:spPr>
      </p:sp>
      <p:sp>
        <p:nvSpPr>
          <p:cNvPr id="42" name="Text 40"/>
          <p:cNvSpPr/>
          <p:nvPr/>
        </p:nvSpPr>
        <p:spPr>
          <a:xfrm>
            <a:off x="776883" y="7146488"/>
            <a:ext cx="2044898" cy="218837"/>
          </a:xfrm>
          <a:prstGeom prst="rect">
            <a:avLst/>
          </a:prstGeom>
          <a:noFill/>
          <a:ln/>
        </p:spPr>
        <p:txBody>
          <a:bodyPr wrap="none" lIns="0" tIns="0" rIns="0" bIns="0" rtlCol="0" anchor="t"/>
          <a:lstStyle/>
          <a:p>
            <a:pPr algn="l" indent="0" marL="0">
              <a:lnSpc>
                <a:spcPts val="1700"/>
              </a:lnSpc>
              <a:buNone/>
            </a:pPr>
            <a:r>
              <a:rPr lang="en-US" sz="1350" dirty="0">
                <a:solidFill>
                  <a:srgbClr val="272525"/>
                </a:solidFill>
                <a:latin typeface="Gelasio" pitchFamily="34" charset="0"/>
                <a:ea typeface="Gelasio" pitchFamily="34" charset="-122"/>
                <a:cs typeface="Gelasio" pitchFamily="34" charset="-120"/>
              </a:rPr>
              <a:t>DiabetesPedigreeFunction</a:t>
            </a:r>
            <a:endParaRPr lang="en-US" sz="1350" dirty="0"/>
          </a:p>
        </p:txBody>
      </p:sp>
      <p:sp>
        <p:nvSpPr>
          <p:cNvPr id="43" name="Text 41"/>
          <p:cNvSpPr/>
          <p:nvPr/>
        </p:nvSpPr>
        <p:spPr>
          <a:xfrm>
            <a:off x="776883" y="7449383"/>
            <a:ext cx="6312813" cy="224195"/>
          </a:xfrm>
          <a:prstGeom prst="rect">
            <a:avLst/>
          </a:prstGeom>
          <a:noFill/>
          <a:ln/>
        </p:spPr>
        <p:txBody>
          <a:bodyPr wrap="non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Diabetes pedigree function</a:t>
            </a:r>
            <a:endParaRPr lang="en-US" sz="1100" dirty="0"/>
          </a:p>
        </p:txBody>
      </p:sp>
      <p:sp>
        <p:nvSpPr>
          <p:cNvPr id="44" name="Shape 42"/>
          <p:cNvSpPr/>
          <p:nvPr/>
        </p:nvSpPr>
        <p:spPr>
          <a:xfrm>
            <a:off x="7385209" y="6991112"/>
            <a:ext cx="6684645" cy="837843"/>
          </a:xfrm>
          <a:prstGeom prst="roundRect">
            <a:avLst>
              <a:gd name="adj" fmla="val 7025"/>
            </a:avLst>
          </a:prstGeom>
          <a:solidFill>
            <a:srgbClr val="FFFFFF">
              <a:alpha val="95000"/>
            </a:srgbClr>
          </a:solidFill>
          <a:ln w="15240">
            <a:solidFill>
              <a:srgbClr val="CECEC9"/>
            </a:solidFill>
            <a:prstDash val="solid"/>
          </a:ln>
        </p:spPr>
      </p:sp>
      <p:sp>
        <p:nvSpPr>
          <p:cNvPr id="45" name="Shape 43"/>
          <p:cNvSpPr/>
          <p:nvPr/>
        </p:nvSpPr>
        <p:spPr>
          <a:xfrm>
            <a:off x="7385209" y="6991112"/>
            <a:ext cx="60960" cy="837843"/>
          </a:xfrm>
          <a:prstGeom prst="roundRect">
            <a:avLst>
              <a:gd name="adj" fmla="val 96553"/>
            </a:avLst>
          </a:prstGeom>
          <a:solidFill>
            <a:srgbClr val="E5E5E0"/>
          </a:solidFill>
          <a:ln/>
        </p:spPr>
      </p:sp>
      <p:sp>
        <p:nvSpPr>
          <p:cNvPr id="46" name="Text 44"/>
          <p:cNvSpPr/>
          <p:nvPr/>
        </p:nvSpPr>
        <p:spPr>
          <a:xfrm>
            <a:off x="7601545" y="7146488"/>
            <a:ext cx="1751648" cy="218837"/>
          </a:xfrm>
          <a:prstGeom prst="rect">
            <a:avLst/>
          </a:prstGeom>
          <a:noFill/>
          <a:ln/>
        </p:spPr>
        <p:txBody>
          <a:bodyPr wrap="none" lIns="0" tIns="0" rIns="0" bIns="0" rtlCol="0" anchor="t"/>
          <a:lstStyle/>
          <a:p>
            <a:pPr algn="l" indent="0" marL="0">
              <a:lnSpc>
                <a:spcPts val="1700"/>
              </a:lnSpc>
              <a:buNone/>
            </a:pPr>
            <a:r>
              <a:rPr lang="en-US" sz="1350" dirty="0">
                <a:solidFill>
                  <a:srgbClr val="272525"/>
                </a:solidFill>
                <a:latin typeface="Gelasio" pitchFamily="34" charset="0"/>
                <a:ea typeface="Gelasio" pitchFamily="34" charset="-122"/>
                <a:cs typeface="Gelasio" pitchFamily="34" charset="-120"/>
              </a:rPr>
              <a:t>Age</a:t>
            </a:r>
            <a:endParaRPr lang="en-US" sz="1350" dirty="0"/>
          </a:p>
        </p:txBody>
      </p:sp>
      <p:sp>
        <p:nvSpPr>
          <p:cNvPr id="47" name="Text 45"/>
          <p:cNvSpPr/>
          <p:nvPr/>
        </p:nvSpPr>
        <p:spPr>
          <a:xfrm>
            <a:off x="7601545" y="7449383"/>
            <a:ext cx="6312932" cy="224195"/>
          </a:xfrm>
          <a:prstGeom prst="rect">
            <a:avLst/>
          </a:prstGeom>
          <a:noFill/>
          <a:ln/>
        </p:spPr>
        <p:txBody>
          <a:bodyPr wrap="none" lIns="0" tIns="0" rIns="0" bIns="0" rtlCol="0" anchor="t"/>
          <a:lstStyle/>
          <a:p>
            <a:pPr algn="l" indent="0" marL="0">
              <a:lnSpc>
                <a:spcPts val="1750"/>
              </a:lnSpc>
              <a:buNone/>
            </a:pPr>
            <a:r>
              <a:rPr lang="en-US" sz="1100" dirty="0">
                <a:solidFill>
                  <a:srgbClr val="272525"/>
                </a:solidFill>
                <a:latin typeface="Lato" pitchFamily="34" charset="0"/>
                <a:ea typeface="Lato" pitchFamily="34" charset="-122"/>
                <a:cs typeface="Lato" pitchFamily="34" charset="-120"/>
              </a:rPr>
              <a:t>Age (years)</a:t>
            </a:r>
            <a:endParaRPr lang="en-US" sz="1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211014" y="485775"/>
            <a:ext cx="2208371" cy="275987"/>
          </a:xfrm>
          <a:prstGeom prst="rect">
            <a:avLst/>
          </a:prstGeom>
          <a:noFill/>
          <a:ln/>
        </p:spPr>
        <p:txBody>
          <a:bodyPr wrap="none" lIns="0" tIns="0" rIns="0" bIns="0" rtlCol="0" anchor="t"/>
          <a:lstStyle/>
          <a:p>
            <a:pPr algn="ctr" indent="0" marL="0">
              <a:lnSpc>
                <a:spcPts val="2150"/>
              </a:lnSpc>
              <a:buNone/>
            </a:pPr>
            <a:r>
              <a:rPr lang="en-US" sz="1700" dirty="0">
                <a:solidFill>
                  <a:srgbClr val="312F2B"/>
                </a:solidFill>
                <a:latin typeface="Gelasio" pitchFamily="34" charset="0"/>
                <a:ea typeface="Gelasio" pitchFamily="34" charset="-122"/>
                <a:cs typeface="Gelasio" pitchFamily="34" charset="-120"/>
              </a:rPr>
              <a:t>Our Process</a:t>
            </a:r>
            <a:endParaRPr lang="en-US" sz="1700" dirty="0"/>
          </a:p>
        </p:txBody>
      </p:sp>
      <p:sp>
        <p:nvSpPr>
          <p:cNvPr id="3" name="Text 1"/>
          <p:cNvSpPr/>
          <p:nvPr/>
        </p:nvSpPr>
        <p:spPr>
          <a:xfrm>
            <a:off x="4144685" y="938332"/>
            <a:ext cx="6340912" cy="761762"/>
          </a:xfrm>
          <a:prstGeom prst="rect">
            <a:avLst/>
          </a:prstGeom>
          <a:noFill/>
          <a:ln/>
        </p:spPr>
        <p:txBody>
          <a:bodyPr wrap="none" lIns="0" tIns="0" rIns="0" bIns="0" rtlCol="0" anchor="t"/>
          <a:lstStyle/>
          <a:p>
            <a:pPr algn="ctr" indent="0" marL="0">
              <a:lnSpc>
                <a:spcPts val="5950"/>
              </a:lnSpc>
              <a:buNone/>
            </a:pPr>
            <a:r>
              <a:rPr lang="en-US" sz="4750" dirty="0">
                <a:solidFill>
                  <a:srgbClr val="312F2B"/>
                </a:solidFill>
                <a:latin typeface="Gelasio" pitchFamily="34" charset="0"/>
                <a:ea typeface="Gelasio" pitchFamily="34" charset="-122"/>
                <a:cs typeface="Gelasio" pitchFamily="34" charset="-120"/>
              </a:rPr>
              <a:t>Methodology Workflow</a:t>
            </a:r>
            <a:endParaRPr lang="en-US" sz="4750" dirty="0"/>
          </a:p>
        </p:txBody>
      </p:sp>
      <p:sp>
        <p:nvSpPr>
          <p:cNvPr id="4" name="Text 2"/>
          <p:cNvSpPr/>
          <p:nvPr/>
        </p:nvSpPr>
        <p:spPr>
          <a:xfrm>
            <a:off x="706636" y="1965007"/>
            <a:ext cx="13217128" cy="282654"/>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Our predictive modeling journey follows a structured workflow, ensuring data integrity, model efficacy, and reliable outcomes.</a:t>
            </a:r>
            <a:endParaRPr lang="en-US" sz="1350" dirty="0"/>
          </a:p>
        </p:txBody>
      </p:sp>
      <p:pic>
        <p:nvPicPr>
          <p:cNvPr id="5" name="Image 0" descr="preencoded.png">    </p:cNvPr>
          <p:cNvPicPr>
            <a:picLocks noChangeAspect="1"/>
          </p:cNvPicPr>
          <p:nvPr/>
        </p:nvPicPr>
        <p:blipFill>
          <a:blip r:embed="rId1"/>
          <a:stretch>
            <a:fillRect/>
          </a:stretch>
        </p:blipFill>
        <p:spPr>
          <a:xfrm>
            <a:off x="706636" y="2446377"/>
            <a:ext cx="883325" cy="1060013"/>
          </a:xfrm>
          <a:prstGeom prst="rect">
            <a:avLst/>
          </a:prstGeom>
        </p:spPr>
      </p:pic>
      <p:sp>
        <p:nvSpPr>
          <p:cNvPr id="6" name="Text 3"/>
          <p:cNvSpPr/>
          <p:nvPr/>
        </p:nvSpPr>
        <p:spPr>
          <a:xfrm>
            <a:off x="1766530" y="2622947"/>
            <a:ext cx="2562582" cy="275987"/>
          </a:xfrm>
          <a:prstGeom prst="rect">
            <a:avLst/>
          </a:prstGeom>
          <a:noFill/>
          <a:ln/>
        </p:spPr>
        <p:txBody>
          <a:bodyPr wrap="none" lIns="0" tIns="0" rIns="0" bIns="0" rtlCol="0" anchor="t"/>
          <a:lstStyle/>
          <a:p>
            <a:pPr algn="l" indent="0" marL="0">
              <a:lnSpc>
                <a:spcPts val="2150"/>
              </a:lnSpc>
              <a:buNone/>
            </a:pPr>
            <a:r>
              <a:rPr lang="en-US" sz="1700" dirty="0">
                <a:solidFill>
                  <a:srgbClr val="272525"/>
                </a:solidFill>
                <a:latin typeface="Gelasio" pitchFamily="34" charset="0"/>
                <a:ea typeface="Gelasio" pitchFamily="34" charset="-122"/>
                <a:cs typeface="Gelasio" pitchFamily="34" charset="-120"/>
              </a:rPr>
              <a:t>Data Collection &amp; Loading</a:t>
            </a:r>
            <a:endParaRPr lang="en-US" sz="1700" dirty="0"/>
          </a:p>
        </p:txBody>
      </p:sp>
      <p:sp>
        <p:nvSpPr>
          <p:cNvPr id="7" name="Text 4"/>
          <p:cNvSpPr/>
          <p:nvPr/>
        </p:nvSpPr>
        <p:spPr>
          <a:xfrm>
            <a:off x="1766530" y="3004899"/>
            <a:ext cx="12157234" cy="282654"/>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Gathering the PIMA Diabetes Dataset and preparing it for analysis.</a:t>
            </a:r>
            <a:endParaRPr lang="en-US" sz="1350" dirty="0"/>
          </a:p>
        </p:txBody>
      </p:sp>
      <p:pic>
        <p:nvPicPr>
          <p:cNvPr id="8" name="Image 1" descr="preencoded.png">    </p:cNvPr>
          <p:cNvPicPr>
            <a:picLocks noChangeAspect="1"/>
          </p:cNvPicPr>
          <p:nvPr/>
        </p:nvPicPr>
        <p:blipFill>
          <a:blip r:embed="rId2"/>
          <a:stretch>
            <a:fillRect/>
          </a:stretch>
        </p:blipFill>
        <p:spPr>
          <a:xfrm>
            <a:off x="706636" y="3506391"/>
            <a:ext cx="883325" cy="1060013"/>
          </a:xfrm>
          <a:prstGeom prst="rect">
            <a:avLst/>
          </a:prstGeom>
        </p:spPr>
      </p:pic>
      <p:sp>
        <p:nvSpPr>
          <p:cNvPr id="9" name="Text 5"/>
          <p:cNvSpPr/>
          <p:nvPr/>
        </p:nvSpPr>
        <p:spPr>
          <a:xfrm>
            <a:off x="1766530" y="3682960"/>
            <a:ext cx="2208371" cy="275987"/>
          </a:xfrm>
          <a:prstGeom prst="rect">
            <a:avLst/>
          </a:prstGeom>
          <a:noFill/>
          <a:ln/>
        </p:spPr>
        <p:txBody>
          <a:bodyPr wrap="none" lIns="0" tIns="0" rIns="0" bIns="0" rtlCol="0" anchor="t"/>
          <a:lstStyle/>
          <a:p>
            <a:pPr algn="l" indent="0" marL="0">
              <a:lnSpc>
                <a:spcPts val="2150"/>
              </a:lnSpc>
              <a:buNone/>
            </a:pPr>
            <a:r>
              <a:rPr lang="en-US" sz="1700" dirty="0">
                <a:solidFill>
                  <a:srgbClr val="272525"/>
                </a:solidFill>
                <a:latin typeface="Gelasio" pitchFamily="34" charset="0"/>
                <a:ea typeface="Gelasio" pitchFamily="34" charset="-122"/>
                <a:cs typeface="Gelasio" pitchFamily="34" charset="-120"/>
              </a:rPr>
              <a:t>Data Preprocessing</a:t>
            </a:r>
            <a:endParaRPr lang="en-US" sz="1700" dirty="0"/>
          </a:p>
        </p:txBody>
      </p:sp>
      <p:sp>
        <p:nvSpPr>
          <p:cNvPr id="10" name="Text 6"/>
          <p:cNvSpPr/>
          <p:nvPr/>
        </p:nvSpPr>
        <p:spPr>
          <a:xfrm>
            <a:off x="1766530" y="4064913"/>
            <a:ext cx="12157234" cy="282654"/>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Cleaning, scaling, and handling missing values to optimize data quality.</a:t>
            </a:r>
            <a:endParaRPr lang="en-US" sz="1350" dirty="0"/>
          </a:p>
        </p:txBody>
      </p:sp>
      <p:pic>
        <p:nvPicPr>
          <p:cNvPr id="11" name="Image 2" descr="preencoded.png">    </p:cNvPr>
          <p:cNvPicPr>
            <a:picLocks noChangeAspect="1"/>
          </p:cNvPicPr>
          <p:nvPr/>
        </p:nvPicPr>
        <p:blipFill>
          <a:blip r:embed="rId3"/>
          <a:stretch>
            <a:fillRect/>
          </a:stretch>
        </p:blipFill>
        <p:spPr>
          <a:xfrm>
            <a:off x="706636" y="4566404"/>
            <a:ext cx="883325" cy="1060013"/>
          </a:xfrm>
          <a:prstGeom prst="rect">
            <a:avLst/>
          </a:prstGeom>
        </p:spPr>
      </p:pic>
      <p:sp>
        <p:nvSpPr>
          <p:cNvPr id="12" name="Text 7"/>
          <p:cNvSpPr/>
          <p:nvPr/>
        </p:nvSpPr>
        <p:spPr>
          <a:xfrm>
            <a:off x="1766530" y="4742974"/>
            <a:ext cx="2208371" cy="275987"/>
          </a:xfrm>
          <a:prstGeom prst="rect">
            <a:avLst/>
          </a:prstGeom>
          <a:noFill/>
          <a:ln/>
        </p:spPr>
        <p:txBody>
          <a:bodyPr wrap="none" lIns="0" tIns="0" rIns="0" bIns="0" rtlCol="0" anchor="t"/>
          <a:lstStyle/>
          <a:p>
            <a:pPr algn="l" indent="0" marL="0">
              <a:lnSpc>
                <a:spcPts val="2150"/>
              </a:lnSpc>
              <a:buNone/>
            </a:pPr>
            <a:r>
              <a:rPr lang="en-US" sz="1700" dirty="0">
                <a:solidFill>
                  <a:srgbClr val="272525"/>
                </a:solidFill>
                <a:latin typeface="Gelasio" pitchFamily="34" charset="0"/>
                <a:ea typeface="Gelasio" pitchFamily="34" charset="-122"/>
                <a:cs typeface="Gelasio" pitchFamily="34" charset="-120"/>
              </a:rPr>
              <a:t>Train-Test Split</a:t>
            </a:r>
            <a:endParaRPr lang="en-US" sz="1700" dirty="0"/>
          </a:p>
        </p:txBody>
      </p:sp>
      <p:sp>
        <p:nvSpPr>
          <p:cNvPr id="13" name="Text 8"/>
          <p:cNvSpPr/>
          <p:nvPr/>
        </p:nvSpPr>
        <p:spPr>
          <a:xfrm>
            <a:off x="1766530" y="5124926"/>
            <a:ext cx="12157234" cy="282654"/>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Dividing the dataset into training and testing sets to evaluate model performance impartially.</a:t>
            </a:r>
            <a:endParaRPr lang="en-US" sz="1350" dirty="0"/>
          </a:p>
        </p:txBody>
      </p:sp>
      <p:pic>
        <p:nvPicPr>
          <p:cNvPr id="14" name="Image 3" descr="preencoded.png">    </p:cNvPr>
          <p:cNvPicPr>
            <a:picLocks noChangeAspect="1"/>
          </p:cNvPicPr>
          <p:nvPr/>
        </p:nvPicPr>
        <p:blipFill>
          <a:blip r:embed="rId4"/>
          <a:stretch>
            <a:fillRect/>
          </a:stretch>
        </p:blipFill>
        <p:spPr>
          <a:xfrm>
            <a:off x="706636" y="5626418"/>
            <a:ext cx="883325" cy="1060013"/>
          </a:xfrm>
          <a:prstGeom prst="rect">
            <a:avLst/>
          </a:prstGeom>
        </p:spPr>
      </p:pic>
      <p:sp>
        <p:nvSpPr>
          <p:cNvPr id="15" name="Text 9"/>
          <p:cNvSpPr/>
          <p:nvPr/>
        </p:nvSpPr>
        <p:spPr>
          <a:xfrm>
            <a:off x="1766530" y="5802987"/>
            <a:ext cx="2208848" cy="275987"/>
          </a:xfrm>
          <a:prstGeom prst="rect">
            <a:avLst/>
          </a:prstGeom>
          <a:noFill/>
          <a:ln/>
        </p:spPr>
        <p:txBody>
          <a:bodyPr wrap="none" lIns="0" tIns="0" rIns="0" bIns="0" rtlCol="0" anchor="t"/>
          <a:lstStyle/>
          <a:p>
            <a:pPr algn="l" indent="0" marL="0">
              <a:lnSpc>
                <a:spcPts val="2150"/>
              </a:lnSpc>
              <a:buNone/>
            </a:pPr>
            <a:r>
              <a:rPr lang="en-US" sz="1700" dirty="0">
                <a:solidFill>
                  <a:srgbClr val="272525"/>
                </a:solidFill>
                <a:latin typeface="Gelasio" pitchFamily="34" charset="0"/>
                <a:ea typeface="Gelasio" pitchFamily="34" charset="-122"/>
                <a:cs typeface="Gelasio" pitchFamily="34" charset="-120"/>
              </a:rPr>
              <a:t>Model Training (SVM)</a:t>
            </a:r>
            <a:endParaRPr lang="en-US" sz="1700" dirty="0"/>
          </a:p>
        </p:txBody>
      </p:sp>
      <p:sp>
        <p:nvSpPr>
          <p:cNvPr id="16" name="Text 10"/>
          <p:cNvSpPr/>
          <p:nvPr/>
        </p:nvSpPr>
        <p:spPr>
          <a:xfrm>
            <a:off x="1766530" y="6184940"/>
            <a:ext cx="12157234" cy="282654"/>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Building the Support Vector Machine model with the prepared training data.</a:t>
            </a:r>
            <a:endParaRPr lang="en-US" sz="1350" dirty="0"/>
          </a:p>
        </p:txBody>
      </p:sp>
      <p:pic>
        <p:nvPicPr>
          <p:cNvPr id="17" name="Image 4" descr="preencoded.png">    </p:cNvPr>
          <p:cNvPicPr>
            <a:picLocks noChangeAspect="1"/>
          </p:cNvPicPr>
          <p:nvPr/>
        </p:nvPicPr>
        <p:blipFill>
          <a:blip r:embed="rId5"/>
          <a:stretch>
            <a:fillRect/>
          </a:stretch>
        </p:blipFill>
        <p:spPr>
          <a:xfrm>
            <a:off x="706636" y="6686431"/>
            <a:ext cx="883325" cy="1060013"/>
          </a:xfrm>
          <a:prstGeom prst="rect">
            <a:avLst/>
          </a:prstGeom>
        </p:spPr>
      </p:pic>
      <p:sp>
        <p:nvSpPr>
          <p:cNvPr id="18" name="Text 11"/>
          <p:cNvSpPr/>
          <p:nvPr/>
        </p:nvSpPr>
        <p:spPr>
          <a:xfrm>
            <a:off x="1766530" y="6863001"/>
            <a:ext cx="2208371" cy="275987"/>
          </a:xfrm>
          <a:prstGeom prst="rect">
            <a:avLst/>
          </a:prstGeom>
          <a:noFill/>
          <a:ln/>
        </p:spPr>
        <p:txBody>
          <a:bodyPr wrap="none" lIns="0" tIns="0" rIns="0" bIns="0" rtlCol="0" anchor="t"/>
          <a:lstStyle/>
          <a:p>
            <a:pPr algn="l" indent="0" marL="0">
              <a:lnSpc>
                <a:spcPts val="2150"/>
              </a:lnSpc>
              <a:buNone/>
            </a:pPr>
            <a:r>
              <a:rPr lang="en-US" sz="1700" dirty="0">
                <a:solidFill>
                  <a:srgbClr val="272525"/>
                </a:solidFill>
                <a:latin typeface="Gelasio" pitchFamily="34" charset="0"/>
                <a:ea typeface="Gelasio" pitchFamily="34" charset="-122"/>
                <a:cs typeface="Gelasio" pitchFamily="34" charset="-120"/>
              </a:rPr>
              <a:t>Model Evaluation</a:t>
            </a:r>
            <a:endParaRPr lang="en-US" sz="1700" dirty="0"/>
          </a:p>
        </p:txBody>
      </p:sp>
      <p:sp>
        <p:nvSpPr>
          <p:cNvPr id="19" name="Text 12"/>
          <p:cNvSpPr/>
          <p:nvPr/>
        </p:nvSpPr>
        <p:spPr>
          <a:xfrm>
            <a:off x="1766530" y="7244953"/>
            <a:ext cx="12157234" cy="282654"/>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Assessing the trained model's accuracy and performance using various metrics.</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452592" y="379452"/>
            <a:ext cx="1725097" cy="215622"/>
          </a:xfrm>
          <a:prstGeom prst="rect">
            <a:avLst/>
          </a:prstGeom>
          <a:noFill/>
          <a:ln/>
        </p:spPr>
        <p:txBody>
          <a:bodyPr wrap="none" lIns="0" tIns="0" rIns="0" bIns="0" rtlCol="0" anchor="t"/>
          <a:lstStyle/>
          <a:p>
            <a:pPr algn="ctr" indent="0" marL="0">
              <a:lnSpc>
                <a:spcPts val="1650"/>
              </a:lnSpc>
              <a:buNone/>
            </a:pPr>
            <a:r>
              <a:rPr lang="en-US" sz="1350" dirty="0">
                <a:solidFill>
                  <a:srgbClr val="312F2B"/>
                </a:solidFill>
                <a:latin typeface="Gelasio" pitchFamily="34" charset="0"/>
                <a:ea typeface="Gelasio" pitchFamily="34" charset="-122"/>
                <a:cs typeface="Gelasio" pitchFamily="34" charset="-120"/>
              </a:rPr>
              <a:t>The Predictive Engine</a:t>
            </a:r>
            <a:endParaRPr lang="en-US" sz="1350" dirty="0"/>
          </a:p>
        </p:txBody>
      </p:sp>
      <p:sp>
        <p:nvSpPr>
          <p:cNvPr id="3" name="Text 1"/>
          <p:cNvSpPr/>
          <p:nvPr/>
        </p:nvSpPr>
        <p:spPr>
          <a:xfrm>
            <a:off x="3998833" y="733068"/>
            <a:ext cx="6632615" cy="595074"/>
          </a:xfrm>
          <a:prstGeom prst="rect">
            <a:avLst/>
          </a:prstGeom>
          <a:noFill/>
          <a:ln/>
        </p:spPr>
        <p:txBody>
          <a:bodyPr wrap="none" lIns="0" tIns="0" rIns="0" bIns="0" rtlCol="0" anchor="t"/>
          <a:lstStyle/>
          <a:p>
            <a:pPr algn="ctr" indent="0" marL="0">
              <a:lnSpc>
                <a:spcPts val="4650"/>
              </a:lnSpc>
              <a:buNone/>
            </a:pPr>
            <a:r>
              <a:rPr lang="en-US" sz="3700" dirty="0">
                <a:solidFill>
                  <a:srgbClr val="312F2B"/>
                </a:solidFill>
                <a:latin typeface="Gelasio" pitchFamily="34" charset="0"/>
                <a:ea typeface="Gelasio" pitchFamily="34" charset="-122"/>
                <a:cs typeface="Gelasio" pitchFamily="34" charset="-120"/>
              </a:rPr>
              <a:t>Support Vector Machine (SVM)</a:t>
            </a:r>
            <a:endParaRPr lang="en-US" sz="3700" dirty="0"/>
          </a:p>
        </p:txBody>
      </p:sp>
      <p:pic>
        <p:nvPicPr>
          <p:cNvPr id="4" name="Image 0" descr="preencoded.png">    </p:cNvPr>
          <p:cNvPicPr>
            <a:picLocks noChangeAspect="1"/>
          </p:cNvPicPr>
          <p:nvPr/>
        </p:nvPicPr>
        <p:blipFill>
          <a:blip r:embed="rId1"/>
          <a:stretch>
            <a:fillRect/>
          </a:stretch>
        </p:blipFill>
        <p:spPr>
          <a:xfrm>
            <a:off x="551974" y="1690330"/>
            <a:ext cx="6594872" cy="6594872"/>
          </a:xfrm>
          <a:prstGeom prst="rect">
            <a:avLst/>
          </a:prstGeom>
        </p:spPr>
      </p:pic>
      <p:sp>
        <p:nvSpPr>
          <p:cNvPr id="5" name="Text 2"/>
          <p:cNvSpPr/>
          <p:nvPr/>
        </p:nvSpPr>
        <p:spPr>
          <a:xfrm>
            <a:off x="7491174" y="1659255"/>
            <a:ext cx="6594872" cy="827961"/>
          </a:xfrm>
          <a:prstGeom prst="rect">
            <a:avLst/>
          </a:prstGeom>
          <a:noFill/>
          <a:ln/>
        </p:spPr>
        <p:txBody>
          <a:bodyPr wrap="square" lIns="0" tIns="0" rIns="0" bIns="0" rtlCol="0" anchor="t"/>
          <a:lstStyle/>
          <a:p>
            <a:pPr algn="l" indent="0" marL="0">
              <a:lnSpc>
                <a:spcPts val="2150"/>
              </a:lnSpc>
              <a:buNone/>
            </a:pPr>
            <a:r>
              <a:rPr lang="en-US" sz="1350" dirty="0">
                <a:solidFill>
                  <a:srgbClr val="272525"/>
                </a:solidFill>
                <a:latin typeface="Lato" pitchFamily="34" charset="0"/>
                <a:ea typeface="Lato" pitchFamily="34" charset="-122"/>
                <a:cs typeface="Lato" pitchFamily="34" charset="-120"/>
              </a:rPr>
              <a:t>The Support Vector Machine (SVM) is a powerful supervised learning model used for classification and regression tasks. In classification, SVM aims to find the optimal </a:t>
            </a:r>
            <a:pPr algn="l" indent="0" marL="0">
              <a:lnSpc>
                <a:spcPts val="2150"/>
              </a:lnSpc>
              <a:buNone/>
            </a:pPr>
            <a:r>
              <a:rPr lang="en-US" sz="1350" b="1" dirty="0">
                <a:solidFill>
                  <a:srgbClr val="272525"/>
                </a:solidFill>
                <a:latin typeface="Lato" pitchFamily="34" charset="0"/>
                <a:ea typeface="Lato" pitchFamily="34" charset="-122"/>
                <a:cs typeface="Lato" pitchFamily="34" charset="-120"/>
              </a:rPr>
              <a:t>hyperplane</a:t>
            </a:r>
            <a:pPr algn="l" indent="0" marL="0">
              <a:lnSpc>
                <a:spcPts val="2150"/>
              </a:lnSpc>
              <a:buNone/>
            </a:pPr>
            <a:r>
              <a:rPr lang="en-US" sz="1350" dirty="0">
                <a:solidFill>
                  <a:srgbClr val="272525"/>
                </a:solidFill>
                <a:latin typeface="Lato" pitchFamily="34" charset="0"/>
                <a:ea typeface="Lato" pitchFamily="34" charset="-122"/>
                <a:cs typeface="Lato" pitchFamily="34" charset="-120"/>
              </a:rPr>
              <a:t> that best separates data points into different classes.</a:t>
            </a:r>
            <a:endParaRPr lang="en-US" sz="1350" dirty="0"/>
          </a:p>
        </p:txBody>
      </p:sp>
      <p:sp>
        <p:nvSpPr>
          <p:cNvPr id="6" name="Text 3"/>
          <p:cNvSpPr/>
          <p:nvPr/>
        </p:nvSpPr>
        <p:spPr>
          <a:xfrm>
            <a:off x="7491174" y="2611398"/>
            <a:ext cx="6594872" cy="551974"/>
          </a:xfrm>
          <a:prstGeom prst="rect">
            <a:avLst/>
          </a:prstGeom>
          <a:noFill/>
          <a:ln/>
        </p:spPr>
        <p:txBody>
          <a:bodyPr wrap="square" lIns="0" tIns="0" rIns="0" bIns="0" rtlCol="0" anchor="t"/>
          <a:lstStyle/>
          <a:p>
            <a:pPr algn="l" marL="342900" indent="-342900">
              <a:lnSpc>
                <a:spcPts val="1700"/>
              </a:lnSpc>
              <a:buSzPct val="100000"/>
              <a:buChar char="•"/>
            </a:pPr>
            <a:r>
              <a:rPr lang="en-US" sz="1050" dirty="0">
                <a:solidFill>
                  <a:srgbClr val="272525"/>
                </a:solidFill>
                <a:latin typeface="Lato" pitchFamily="34" charset="0"/>
                <a:ea typeface="Lato" pitchFamily="34" charset="-122"/>
                <a:cs typeface="Lato" pitchFamily="34" charset="-120"/>
              </a:rPr>
              <a:t>The "optimal" hyperplane is the one that has the largest margin between the closest training data points of any class, known as </a:t>
            </a:r>
            <a:pPr algn="l" indent="0" marL="0">
              <a:lnSpc>
                <a:spcPts val="1700"/>
              </a:lnSpc>
              <a:buNone/>
            </a:pPr>
            <a:r>
              <a:rPr lang="en-US" sz="1050" b="1" dirty="0">
                <a:solidFill>
                  <a:srgbClr val="272525"/>
                </a:solidFill>
                <a:latin typeface="Lato" pitchFamily="34" charset="0"/>
                <a:ea typeface="Lato" pitchFamily="34" charset="-122"/>
                <a:cs typeface="Lato" pitchFamily="34" charset="-120"/>
              </a:rPr>
              <a:t>support vectors</a:t>
            </a:r>
            <a:pPr algn="l" indent="0" marL="0">
              <a:lnSpc>
                <a:spcPts val="1700"/>
              </a:lnSpc>
              <a:buNone/>
            </a:pPr>
            <a:r>
              <a:rPr lang="en-US" sz="1050" dirty="0">
                <a:solidFill>
                  <a:srgbClr val="272525"/>
                </a:solidFill>
                <a:latin typeface="Lato" pitchFamily="34" charset="0"/>
                <a:ea typeface="Lato" pitchFamily="34" charset="-122"/>
                <a:cs typeface="Lato" pitchFamily="34" charset="-120"/>
              </a:rPr>
              <a:t>.</a:t>
            </a:r>
            <a:endParaRPr lang="en-US" sz="1050" dirty="0"/>
          </a:p>
        </p:txBody>
      </p:sp>
      <p:sp>
        <p:nvSpPr>
          <p:cNvPr id="7" name="Text 4"/>
          <p:cNvSpPr/>
          <p:nvPr/>
        </p:nvSpPr>
        <p:spPr>
          <a:xfrm>
            <a:off x="7491174" y="3211592"/>
            <a:ext cx="6594872" cy="551974"/>
          </a:xfrm>
          <a:prstGeom prst="rect">
            <a:avLst/>
          </a:prstGeom>
          <a:noFill/>
          <a:ln/>
        </p:spPr>
        <p:txBody>
          <a:bodyPr wrap="square" lIns="0" tIns="0" rIns="0" bIns="0" rtlCol="0" anchor="t"/>
          <a:lstStyle/>
          <a:p>
            <a:pPr algn="l" marL="342900" indent="-342900">
              <a:lnSpc>
                <a:spcPts val="1700"/>
              </a:lnSpc>
              <a:buSzPct val="100000"/>
              <a:buChar char="•"/>
            </a:pPr>
            <a:r>
              <a:rPr lang="en-US" sz="1050" dirty="0">
                <a:solidFill>
                  <a:srgbClr val="272525"/>
                </a:solidFill>
                <a:latin typeface="Lato" pitchFamily="34" charset="0"/>
                <a:ea typeface="Lato" pitchFamily="34" charset="-122"/>
                <a:cs typeface="Lato" pitchFamily="34" charset="-120"/>
              </a:rPr>
              <a:t>This maximal margin increases the model's generalization ability, reducing overfitting.</a:t>
            </a:r>
            <a:endParaRPr lang="en-US" sz="1050" dirty="0"/>
          </a:p>
        </p:txBody>
      </p:sp>
      <p:sp>
        <p:nvSpPr>
          <p:cNvPr id="8" name="Text 5"/>
          <p:cNvSpPr/>
          <p:nvPr/>
        </p:nvSpPr>
        <p:spPr>
          <a:xfrm>
            <a:off x="758904" y="8750975"/>
            <a:ext cx="13319522" cy="220742"/>
          </a:xfrm>
          <a:prstGeom prst="rect">
            <a:avLst/>
          </a:prstGeom>
          <a:noFill/>
          <a:ln/>
        </p:spPr>
        <p:txBody>
          <a:bodyPr wrap="none" lIns="0" tIns="0" rIns="0" bIns="0" rtlCol="0" anchor="t"/>
          <a:lstStyle/>
          <a:p>
            <a:pPr algn="l" indent="0" marL="0">
              <a:lnSpc>
                <a:spcPts val="1700"/>
              </a:lnSpc>
              <a:buNone/>
            </a:pPr>
            <a:r>
              <a:rPr lang="en-US" sz="1050" dirty="0">
                <a:solidFill>
                  <a:srgbClr val="272525"/>
                </a:solidFill>
                <a:latin typeface="Lato" pitchFamily="34" charset="0"/>
                <a:ea typeface="Lato" pitchFamily="34" charset="-122"/>
                <a:cs typeface="Lato" pitchFamily="34" charset="-120"/>
              </a:rPr>
              <a:t>"SVMs are particularly effective in high-dimensional spaces and are versatile due to the use of kernel functions, which allow them to work well with non-linear data."</a:t>
            </a:r>
            <a:endParaRPr lang="en-US" sz="1050" dirty="0"/>
          </a:p>
        </p:txBody>
      </p:sp>
      <p:sp>
        <p:nvSpPr>
          <p:cNvPr id="9" name="Shape 6"/>
          <p:cNvSpPr/>
          <p:nvPr/>
        </p:nvSpPr>
        <p:spPr>
          <a:xfrm>
            <a:off x="551974" y="8595717"/>
            <a:ext cx="15240" cy="531257"/>
          </a:xfrm>
          <a:prstGeom prst="rect">
            <a:avLst/>
          </a:prstGeom>
          <a:solidFill>
            <a:srgbClr val="E5E5E0"/>
          </a:solidFill>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074688" y="1832610"/>
            <a:ext cx="2480905" cy="310158"/>
          </a:xfrm>
          <a:prstGeom prst="rect">
            <a:avLst/>
          </a:prstGeom>
          <a:noFill/>
          <a:ln/>
        </p:spPr>
        <p:txBody>
          <a:bodyPr wrap="none" lIns="0" tIns="0" rIns="0" bIns="0" rtlCol="0" anchor="t"/>
          <a:lstStyle/>
          <a:p>
            <a:pPr algn="ctr" indent="0" marL="0">
              <a:lnSpc>
                <a:spcPts val="2400"/>
              </a:lnSpc>
              <a:buNone/>
            </a:pPr>
            <a:r>
              <a:rPr lang="en-US" sz="1950" dirty="0">
                <a:solidFill>
                  <a:srgbClr val="312F2B"/>
                </a:solidFill>
                <a:latin typeface="Gelasio" pitchFamily="34" charset="0"/>
                <a:ea typeface="Gelasio" pitchFamily="34" charset="-122"/>
                <a:cs typeface="Gelasio" pitchFamily="34" charset="-120"/>
              </a:rPr>
              <a:t>Preparing Our Data</a:t>
            </a:r>
            <a:endParaRPr lang="en-US" sz="1950" dirty="0"/>
          </a:p>
        </p:txBody>
      </p:sp>
      <p:sp>
        <p:nvSpPr>
          <p:cNvPr id="3" name="Text 1"/>
          <p:cNvSpPr/>
          <p:nvPr/>
        </p:nvSpPr>
        <p:spPr>
          <a:xfrm>
            <a:off x="2708553" y="2341126"/>
            <a:ext cx="9213175" cy="855821"/>
          </a:xfrm>
          <a:prstGeom prst="rect">
            <a:avLst/>
          </a:prstGeom>
          <a:noFill/>
          <a:ln/>
        </p:spPr>
        <p:txBody>
          <a:bodyPr wrap="none" lIns="0" tIns="0" rIns="0" bIns="0" rtlCol="0" anchor="t"/>
          <a:lstStyle/>
          <a:p>
            <a:pPr algn="ctr" indent="0" marL="0">
              <a:lnSpc>
                <a:spcPts val="6700"/>
              </a:lnSpc>
              <a:buNone/>
            </a:pPr>
            <a:r>
              <a:rPr lang="en-US" sz="5350" dirty="0">
                <a:solidFill>
                  <a:srgbClr val="312F2B"/>
                </a:solidFill>
                <a:latin typeface="Gelasio" pitchFamily="34" charset="0"/>
                <a:ea typeface="Gelasio" pitchFamily="34" charset="-122"/>
                <a:cs typeface="Gelasio" pitchFamily="34" charset="-120"/>
              </a:rPr>
              <a:t>Data Analysis &amp; Preprocessing</a:t>
            </a:r>
            <a:endParaRPr lang="en-US" sz="5350" dirty="0"/>
          </a:p>
        </p:txBody>
      </p:sp>
      <p:sp>
        <p:nvSpPr>
          <p:cNvPr id="4" name="Text 2"/>
          <p:cNvSpPr/>
          <p:nvPr/>
        </p:nvSpPr>
        <p:spPr>
          <a:xfrm>
            <a:off x="793790" y="3494603"/>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Lato" pitchFamily="34" charset="0"/>
                <a:ea typeface="Lato" pitchFamily="34" charset="-122"/>
                <a:cs typeface="Lato" pitchFamily="34" charset="-120"/>
              </a:rPr>
              <a:t>Before feeding the data into our SVM model, thorough analysis and preprocessing steps were undertaken to ensure data quality and model readiness.</a:t>
            </a:r>
            <a:endParaRPr lang="en-US" sz="1550" dirty="0"/>
          </a:p>
        </p:txBody>
      </p:sp>
      <p:sp>
        <p:nvSpPr>
          <p:cNvPr id="5" name="Text 3"/>
          <p:cNvSpPr/>
          <p:nvPr/>
        </p:nvSpPr>
        <p:spPr>
          <a:xfrm>
            <a:off x="793790" y="4035385"/>
            <a:ext cx="130428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272525"/>
                </a:solidFill>
                <a:latin typeface="Lato" pitchFamily="34" charset="0"/>
                <a:ea typeface="Lato" pitchFamily="34" charset="-122"/>
                <a:cs typeface="Lato" pitchFamily="34" charset="-120"/>
              </a:rPr>
              <a:t>Initial Data Inspection:</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A preliminary review of the dataset revealed critical insights into feature distributions and potential anomalies. Statistical summaries provided a baseline understanding of each variable.</a:t>
            </a:r>
            <a:endParaRPr lang="en-US" sz="1550" dirty="0"/>
          </a:p>
        </p:txBody>
      </p:sp>
      <p:sp>
        <p:nvSpPr>
          <p:cNvPr id="6" name="Text 4"/>
          <p:cNvSpPr/>
          <p:nvPr/>
        </p:nvSpPr>
        <p:spPr>
          <a:xfrm>
            <a:off x="793790" y="4739878"/>
            <a:ext cx="13042821" cy="95261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272525"/>
                </a:solidFill>
                <a:latin typeface="Lato" pitchFamily="34" charset="0"/>
                <a:ea typeface="Lato" pitchFamily="34" charset="-122"/>
                <a:cs typeface="Lato" pitchFamily="34" charset="-120"/>
              </a:rPr>
              <a:t>Handling Zero and Missing Values:</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Several features in the PIMA dataset, such as Blood Pressure, Glucose, and BMI, contained zero values that are biologically improbable (e.g., zero blood pressure). These were treated as missing values and imputed using the median strategy for each respective feature to maintain data integrity and prevent skewing the model.</a:t>
            </a:r>
            <a:endParaRPr lang="en-US" sz="1550" dirty="0"/>
          </a:p>
        </p:txBody>
      </p:sp>
      <p:sp>
        <p:nvSpPr>
          <p:cNvPr id="7" name="Text 5"/>
          <p:cNvSpPr/>
          <p:nvPr/>
        </p:nvSpPr>
        <p:spPr>
          <a:xfrm>
            <a:off x="793790" y="5761911"/>
            <a:ext cx="130428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272525"/>
                </a:solidFill>
                <a:latin typeface="Lato" pitchFamily="34" charset="0"/>
                <a:ea typeface="Lato" pitchFamily="34" charset="-122"/>
                <a:cs typeface="Lato" pitchFamily="34" charset="-120"/>
              </a:rPr>
              <a:t>Feature Scaling:</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Given the varying ranges of our features, </a:t>
            </a:r>
            <a:pPr algn="l" indent="0" marL="0">
              <a:lnSpc>
                <a:spcPts val="2500"/>
              </a:lnSpc>
              <a:buNone/>
            </a:pPr>
            <a:r>
              <a:rPr lang="en-US" sz="1550" dirty="0">
                <a:solidFill>
                  <a:srgbClr val="D3C1B6"/>
                </a:solidFill>
                <a:latin typeface="Lato" pitchFamily="34" charset="0"/>
                <a:ea typeface="Lato" pitchFamily="34" charset="-122"/>
                <a:cs typeface="Lato" pitchFamily="34" charset="-120"/>
              </a:rPr>
              <a:t>StandardScaler</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was applied. This method standardizes features by removing the mean and scaling to unit variance, which is crucial for SVM performance as it relies on distance calculations.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163270" y="624959"/>
            <a:ext cx="2303740" cy="274558"/>
          </a:xfrm>
          <a:prstGeom prst="rect">
            <a:avLst/>
          </a:prstGeom>
          <a:noFill/>
          <a:ln/>
        </p:spPr>
        <p:txBody>
          <a:bodyPr wrap="none" lIns="0" tIns="0" rIns="0" bIns="0" rtlCol="0" anchor="t"/>
          <a:lstStyle/>
          <a:p>
            <a:pPr algn="ctr" indent="0" marL="0">
              <a:lnSpc>
                <a:spcPts val="2150"/>
              </a:lnSpc>
              <a:buNone/>
            </a:pPr>
            <a:r>
              <a:rPr lang="en-US" sz="1700" dirty="0">
                <a:solidFill>
                  <a:srgbClr val="312F2B"/>
                </a:solidFill>
                <a:latin typeface="Gelasio" pitchFamily="34" charset="0"/>
                <a:ea typeface="Gelasio" pitchFamily="34" charset="-122"/>
                <a:cs typeface="Gelasio" pitchFamily="34" charset="-120"/>
              </a:rPr>
              <a:t>Building and Validating</a:t>
            </a:r>
            <a:endParaRPr lang="en-US" sz="1700" dirty="0"/>
          </a:p>
        </p:txBody>
      </p:sp>
      <p:sp>
        <p:nvSpPr>
          <p:cNvPr id="3" name="Text 1"/>
          <p:cNvSpPr/>
          <p:nvPr/>
        </p:nvSpPr>
        <p:spPr>
          <a:xfrm>
            <a:off x="3423523" y="1075253"/>
            <a:ext cx="7783235" cy="757833"/>
          </a:xfrm>
          <a:prstGeom prst="rect">
            <a:avLst/>
          </a:prstGeom>
          <a:noFill/>
          <a:ln/>
        </p:spPr>
        <p:txBody>
          <a:bodyPr wrap="none" lIns="0" tIns="0" rIns="0" bIns="0" rtlCol="0" anchor="t"/>
          <a:lstStyle/>
          <a:p>
            <a:pPr algn="ctr" indent="0" marL="0">
              <a:lnSpc>
                <a:spcPts val="5950"/>
              </a:lnSpc>
              <a:buNone/>
            </a:pPr>
            <a:r>
              <a:rPr lang="en-US" sz="4750" dirty="0">
                <a:solidFill>
                  <a:srgbClr val="312F2B"/>
                </a:solidFill>
                <a:latin typeface="Gelasio" pitchFamily="34" charset="0"/>
                <a:ea typeface="Gelasio" pitchFamily="34" charset="-122"/>
                <a:cs typeface="Gelasio" pitchFamily="34" charset="-120"/>
              </a:rPr>
              <a:t>Model Training &amp; Evaluation</a:t>
            </a:r>
            <a:endParaRPr lang="en-US" sz="4750" dirty="0"/>
          </a:p>
        </p:txBody>
      </p:sp>
      <p:sp>
        <p:nvSpPr>
          <p:cNvPr id="4" name="Text 2"/>
          <p:cNvSpPr/>
          <p:nvPr/>
        </p:nvSpPr>
        <p:spPr>
          <a:xfrm>
            <a:off x="702945" y="2096691"/>
            <a:ext cx="13224510" cy="281107"/>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With the data preprocessed, the next crucial steps involved training our SVM model and rigorously evaluating its performance.</a:t>
            </a:r>
            <a:endParaRPr lang="en-US" sz="1350" dirty="0"/>
          </a:p>
        </p:txBody>
      </p:sp>
      <p:sp>
        <p:nvSpPr>
          <p:cNvPr id="5" name="Text 3"/>
          <p:cNvSpPr/>
          <p:nvPr/>
        </p:nvSpPr>
        <p:spPr>
          <a:xfrm>
            <a:off x="702945" y="2751177"/>
            <a:ext cx="2196703" cy="274558"/>
          </a:xfrm>
          <a:prstGeom prst="rect">
            <a:avLst/>
          </a:prstGeom>
          <a:noFill/>
          <a:ln/>
        </p:spPr>
        <p:txBody>
          <a:bodyPr wrap="none" lIns="0" tIns="0" rIns="0" bIns="0" rtlCol="0" anchor="t"/>
          <a:lstStyle/>
          <a:p>
            <a:pPr algn="l" indent="0" marL="0">
              <a:lnSpc>
                <a:spcPts val="2150"/>
              </a:lnSpc>
              <a:buNone/>
            </a:pPr>
            <a:r>
              <a:rPr lang="en-US" sz="1700" dirty="0">
                <a:solidFill>
                  <a:srgbClr val="312F2B"/>
                </a:solidFill>
                <a:latin typeface="Gelasio" pitchFamily="34" charset="0"/>
                <a:ea typeface="Gelasio" pitchFamily="34" charset="-122"/>
                <a:cs typeface="Gelasio" pitchFamily="34" charset="-120"/>
              </a:rPr>
              <a:t>Train-Test Split</a:t>
            </a:r>
            <a:endParaRPr lang="en-US" sz="1700" dirty="0"/>
          </a:p>
        </p:txBody>
      </p:sp>
      <p:sp>
        <p:nvSpPr>
          <p:cNvPr id="6" name="Text 4"/>
          <p:cNvSpPr/>
          <p:nvPr/>
        </p:nvSpPr>
        <p:spPr>
          <a:xfrm>
            <a:off x="702945" y="3201472"/>
            <a:ext cx="6397943" cy="562213"/>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The dataset was partitioned into training and testing sets to ensure an unbiased evaluation of the model's generalization capability.</a:t>
            </a:r>
            <a:endParaRPr lang="en-US" sz="1350" dirty="0"/>
          </a:p>
        </p:txBody>
      </p:sp>
      <p:sp>
        <p:nvSpPr>
          <p:cNvPr id="7" name="Text 5"/>
          <p:cNvSpPr/>
          <p:nvPr/>
        </p:nvSpPr>
        <p:spPr>
          <a:xfrm>
            <a:off x="702945" y="3921800"/>
            <a:ext cx="6397943" cy="281107"/>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272525"/>
                </a:solidFill>
                <a:latin typeface="Lato" pitchFamily="34" charset="0"/>
                <a:ea typeface="Lato" pitchFamily="34" charset="-122"/>
                <a:cs typeface="Lato" pitchFamily="34" charset="-120"/>
              </a:rPr>
              <a:t>Training Set:</a:t>
            </a:r>
            <a:pPr algn="l" indent="0" marL="0">
              <a:lnSpc>
                <a:spcPts val="2200"/>
              </a:lnSpc>
              <a:buNone/>
            </a:pPr>
            <a:r>
              <a:rPr lang="en-US" sz="1350" dirty="0">
                <a:solidFill>
                  <a:srgbClr val="272525"/>
                </a:solidFill>
                <a:latin typeface="Lato" pitchFamily="34" charset="0"/>
                <a:ea typeface="Lato" pitchFamily="34" charset="-122"/>
                <a:cs typeface="Lato" pitchFamily="34" charset="-120"/>
              </a:rPr>
              <a:t> </a:t>
            </a:r>
            <a:pPr algn="l" indent="0" marL="0">
              <a:lnSpc>
                <a:spcPts val="2200"/>
              </a:lnSpc>
              <a:buNone/>
            </a:pPr>
            <a:r>
              <a:rPr lang="en-US" sz="1350" dirty="0">
                <a:solidFill>
                  <a:srgbClr val="E5E5E0"/>
                </a:solidFill>
                <a:latin typeface="Lato" pitchFamily="34" charset="0"/>
                <a:ea typeface="Lato" pitchFamily="34" charset="-122"/>
                <a:cs typeface="Lato" pitchFamily="34" charset="-120"/>
              </a:rPr>
              <a:t>80%</a:t>
            </a:r>
            <a:pPr algn="l" indent="0" marL="0">
              <a:lnSpc>
                <a:spcPts val="2200"/>
              </a:lnSpc>
              <a:buNone/>
            </a:pPr>
            <a:r>
              <a:rPr lang="en-US" sz="1350" dirty="0">
                <a:solidFill>
                  <a:srgbClr val="272525"/>
                </a:solidFill>
                <a:latin typeface="Lato" pitchFamily="34" charset="0"/>
                <a:ea typeface="Lato" pitchFamily="34" charset="-122"/>
                <a:cs typeface="Lato" pitchFamily="34" charset="-120"/>
              </a:rPr>
              <a:t> of the data (614 samples) was used to train the SVM model.</a:t>
            </a:r>
            <a:endParaRPr lang="en-US" sz="1350" dirty="0"/>
          </a:p>
        </p:txBody>
      </p:sp>
      <p:sp>
        <p:nvSpPr>
          <p:cNvPr id="8" name="Text 6"/>
          <p:cNvSpPr/>
          <p:nvPr/>
        </p:nvSpPr>
        <p:spPr>
          <a:xfrm>
            <a:off x="702945" y="4264342"/>
            <a:ext cx="6397943" cy="562213"/>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272525"/>
                </a:solidFill>
                <a:latin typeface="Lato" pitchFamily="34" charset="0"/>
                <a:ea typeface="Lato" pitchFamily="34" charset="-122"/>
                <a:cs typeface="Lato" pitchFamily="34" charset="-120"/>
              </a:rPr>
              <a:t>Testing Set:</a:t>
            </a:r>
            <a:pPr algn="l" indent="0" marL="0">
              <a:lnSpc>
                <a:spcPts val="2200"/>
              </a:lnSpc>
              <a:buNone/>
            </a:pPr>
            <a:r>
              <a:rPr lang="en-US" sz="1350" dirty="0">
                <a:solidFill>
                  <a:srgbClr val="272525"/>
                </a:solidFill>
                <a:latin typeface="Lato" pitchFamily="34" charset="0"/>
                <a:ea typeface="Lato" pitchFamily="34" charset="-122"/>
                <a:cs typeface="Lato" pitchFamily="34" charset="-120"/>
              </a:rPr>
              <a:t> The remaining </a:t>
            </a:r>
            <a:pPr algn="l" indent="0" marL="0">
              <a:lnSpc>
                <a:spcPts val="2200"/>
              </a:lnSpc>
              <a:buNone/>
            </a:pPr>
            <a:r>
              <a:rPr lang="en-US" sz="1350" dirty="0">
                <a:solidFill>
                  <a:srgbClr val="D3C1B6"/>
                </a:solidFill>
                <a:latin typeface="Lato" pitchFamily="34" charset="0"/>
                <a:ea typeface="Lato" pitchFamily="34" charset="-122"/>
                <a:cs typeface="Lato" pitchFamily="34" charset="-120"/>
              </a:rPr>
              <a:t>20%</a:t>
            </a:r>
            <a:pPr algn="l" indent="0" marL="0">
              <a:lnSpc>
                <a:spcPts val="2200"/>
              </a:lnSpc>
              <a:buNone/>
            </a:pPr>
            <a:r>
              <a:rPr lang="en-US" sz="1350" dirty="0">
                <a:solidFill>
                  <a:srgbClr val="272525"/>
                </a:solidFill>
                <a:latin typeface="Lato" pitchFamily="34" charset="0"/>
                <a:ea typeface="Lato" pitchFamily="34" charset="-122"/>
                <a:cs typeface="Lato" pitchFamily="34" charset="-120"/>
              </a:rPr>
              <a:t> of the data (154 samples) was reserved for evaluating the trained model.</a:t>
            </a:r>
            <a:endParaRPr lang="en-US" sz="1350" dirty="0"/>
          </a:p>
        </p:txBody>
      </p:sp>
      <p:sp>
        <p:nvSpPr>
          <p:cNvPr id="9" name="Text 7"/>
          <p:cNvSpPr/>
          <p:nvPr/>
        </p:nvSpPr>
        <p:spPr>
          <a:xfrm>
            <a:off x="7537133" y="2751177"/>
            <a:ext cx="2196703" cy="274558"/>
          </a:xfrm>
          <a:prstGeom prst="rect">
            <a:avLst/>
          </a:prstGeom>
          <a:noFill/>
          <a:ln/>
        </p:spPr>
        <p:txBody>
          <a:bodyPr wrap="none" lIns="0" tIns="0" rIns="0" bIns="0" rtlCol="0" anchor="t"/>
          <a:lstStyle/>
          <a:p>
            <a:pPr algn="l" indent="0" marL="0">
              <a:lnSpc>
                <a:spcPts val="2150"/>
              </a:lnSpc>
              <a:buNone/>
            </a:pPr>
            <a:r>
              <a:rPr lang="en-US" sz="1700" dirty="0">
                <a:solidFill>
                  <a:srgbClr val="312F2B"/>
                </a:solidFill>
                <a:latin typeface="Gelasio" pitchFamily="34" charset="0"/>
                <a:ea typeface="Gelasio" pitchFamily="34" charset="-122"/>
                <a:cs typeface="Gelasio" pitchFamily="34" charset="-120"/>
              </a:rPr>
              <a:t>SVM Classifier</a:t>
            </a:r>
            <a:endParaRPr lang="en-US" sz="1700" dirty="0"/>
          </a:p>
        </p:txBody>
      </p:sp>
      <p:sp>
        <p:nvSpPr>
          <p:cNvPr id="10" name="Text 8"/>
          <p:cNvSpPr/>
          <p:nvPr/>
        </p:nvSpPr>
        <p:spPr>
          <a:xfrm>
            <a:off x="7537133" y="3201472"/>
            <a:ext cx="6397943" cy="843320"/>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A Support Vector Machine classifier was initialized with a </a:t>
            </a:r>
            <a:pPr algn="l" indent="0" marL="0">
              <a:lnSpc>
                <a:spcPts val="2200"/>
              </a:lnSpc>
              <a:buNone/>
            </a:pPr>
            <a:r>
              <a:rPr lang="en-US" sz="1350" b="1" dirty="0">
                <a:solidFill>
                  <a:srgbClr val="272525"/>
                </a:solidFill>
                <a:latin typeface="Lato" pitchFamily="34" charset="0"/>
                <a:ea typeface="Lato" pitchFamily="34" charset="-122"/>
                <a:cs typeface="Lato" pitchFamily="34" charset="-120"/>
              </a:rPr>
              <a:t>linear kernel</a:t>
            </a:r>
            <a:pPr algn="l" indent="0" marL="0">
              <a:lnSpc>
                <a:spcPts val="2200"/>
              </a:lnSpc>
              <a:buNone/>
            </a:pPr>
            <a:r>
              <a:rPr lang="en-US" sz="1350" dirty="0">
                <a:solidFill>
                  <a:srgbClr val="272525"/>
                </a:solidFill>
                <a:latin typeface="Lato" pitchFamily="34" charset="0"/>
                <a:ea typeface="Lato" pitchFamily="34" charset="-122"/>
                <a:cs typeface="Lato" pitchFamily="34" charset="-120"/>
              </a:rPr>
              <a:t>. The linear kernel is effective when data is linearly separable or when computational efficiency is a primary concern. It simplifies the decision boundary, reducing complexity.</a:t>
            </a:r>
            <a:endParaRPr lang="en-US" sz="1350" dirty="0"/>
          </a:p>
        </p:txBody>
      </p:sp>
      <p:sp>
        <p:nvSpPr>
          <p:cNvPr id="11" name="Text 9"/>
          <p:cNvSpPr/>
          <p:nvPr/>
        </p:nvSpPr>
        <p:spPr>
          <a:xfrm>
            <a:off x="7537133" y="4220528"/>
            <a:ext cx="2196703" cy="274558"/>
          </a:xfrm>
          <a:prstGeom prst="rect">
            <a:avLst/>
          </a:prstGeom>
          <a:noFill/>
          <a:ln/>
        </p:spPr>
        <p:txBody>
          <a:bodyPr wrap="none" lIns="0" tIns="0" rIns="0" bIns="0" rtlCol="0" anchor="t"/>
          <a:lstStyle/>
          <a:p>
            <a:pPr algn="l" indent="0" marL="0">
              <a:lnSpc>
                <a:spcPts val="2150"/>
              </a:lnSpc>
              <a:buNone/>
            </a:pPr>
            <a:r>
              <a:rPr lang="en-US" sz="1700" dirty="0">
                <a:solidFill>
                  <a:srgbClr val="312F2B"/>
                </a:solidFill>
                <a:latin typeface="Gelasio" pitchFamily="34" charset="0"/>
                <a:ea typeface="Gelasio" pitchFamily="34" charset="-122"/>
                <a:cs typeface="Gelasio" pitchFamily="34" charset="-120"/>
              </a:rPr>
              <a:t>Evaluation Metrics</a:t>
            </a:r>
            <a:endParaRPr lang="en-US" sz="1700" dirty="0"/>
          </a:p>
        </p:txBody>
      </p:sp>
      <p:sp>
        <p:nvSpPr>
          <p:cNvPr id="12" name="Text 10"/>
          <p:cNvSpPr/>
          <p:nvPr/>
        </p:nvSpPr>
        <p:spPr>
          <a:xfrm>
            <a:off x="7537133" y="4670822"/>
            <a:ext cx="6397943" cy="562213"/>
          </a:xfrm>
          <a:prstGeom prst="rect">
            <a:avLst/>
          </a:prstGeom>
          <a:noFill/>
          <a:ln/>
        </p:spPr>
        <p:txBody>
          <a:bodyPr wrap="squar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To comprehensively assess the model's performance, the following metrics were utilized:</a:t>
            </a:r>
            <a:endParaRPr lang="en-US" sz="1350" dirty="0"/>
          </a:p>
        </p:txBody>
      </p:sp>
      <p:sp>
        <p:nvSpPr>
          <p:cNvPr id="13" name="Text 11"/>
          <p:cNvSpPr/>
          <p:nvPr/>
        </p:nvSpPr>
        <p:spPr>
          <a:xfrm>
            <a:off x="7537133" y="5391150"/>
            <a:ext cx="6397943" cy="281107"/>
          </a:xfrm>
          <a:prstGeom prst="rect">
            <a:avLst/>
          </a:prstGeom>
          <a:noFill/>
          <a:ln/>
        </p:spPr>
        <p:txBody>
          <a:bodyPr wrap="none" lIns="0" tIns="0" rIns="0" bIns="0" rtlCol="0" anchor="t"/>
          <a:lstStyle/>
          <a:p>
            <a:pPr algn="l" marL="342900" indent="-342900">
              <a:lnSpc>
                <a:spcPts val="2200"/>
              </a:lnSpc>
              <a:buSzPct val="100000"/>
              <a:buChar char="•"/>
            </a:pPr>
            <a:r>
              <a:rPr lang="en-US" sz="1350" b="1" dirty="0">
                <a:solidFill>
                  <a:srgbClr val="272525"/>
                </a:solidFill>
                <a:latin typeface="Lato" pitchFamily="34" charset="0"/>
                <a:ea typeface="Lato" pitchFamily="34" charset="-122"/>
                <a:cs typeface="Lato" pitchFamily="34" charset="-120"/>
              </a:rPr>
              <a:t>Accuracy:</a:t>
            </a:r>
            <a:pPr algn="l" indent="0" marL="0">
              <a:lnSpc>
                <a:spcPts val="2200"/>
              </a:lnSpc>
              <a:buNone/>
            </a:pPr>
            <a:r>
              <a:rPr lang="en-US" sz="1350" dirty="0">
                <a:solidFill>
                  <a:srgbClr val="272525"/>
                </a:solidFill>
                <a:latin typeface="Lato" pitchFamily="34" charset="0"/>
                <a:ea typeface="Lato" pitchFamily="34" charset="-122"/>
                <a:cs typeface="Lato" pitchFamily="34" charset="-120"/>
              </a:rPr>
              <a:t> The proportion of correctly classified instances.</a:t>
            </a:r>
            <a:endParaRPr lang="en-US" sz="1350" dirty="0"/>
          </a:p>
        </p:txBody>
      </p:sp>
      <p:sp>
        <p:nvSpPr>
          <p:cNvPr id="14" name="Text 12"/>
          <p:cNvSpPr/>
          <p:nvPr/>
        </p:nvSpPr>
        <p:spPr>
          <a:xfrm>
            <a:off x="7537133" y="5733693"/>
            <a:ext cx="6397943" cy="562213"/>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272525"/>
                </a:solidFill>
                <a:latin typeface="Lato" pitchFamily="34" charset="0"/>
                <a:ea typeface="Lato" pitchFamily="34" charset="-122"/>
                <a:cs typeface="Lato" pitchFamily="34" charset="-120"/>
              </a:rPr>
              <a:t>Precision:</a:t>
            </a:r>
            <a:pPr algn="l" indent="0" marL="0">
              <a:lnSpc>
                <a:spcPts val="2200"/>
              </a:lnSpc>
              <a:buNone/>
            </a:pPr>
            <a:r>
              <a:rPr lang="en-US" sz="1350" dirty="0">
                <a:solidFill>
                  <a:srgbClr val="272525"/>
                </a:solidFill>
                <a:latin typeface="Lato" pitchFamily="34" charset="0"/>
                <a:ea typeface="Lato" pitchFamily="34" charset="-122"/>
                <a:cs typeface="Lato" pitchFamily="34" charset="-120"/>
              </a:rPr>
              <a:t> The proportion of true positive predictions among all positive predictions.</a:t>
            </a:r>
            <a:endParaRPr lang="en-US" sz="1350" dirty="0"/>
          </a:p>
        </p:txBody>
      </p:sp>
      <p:sp>
        <p:nvSpPr>
          <p:cNvPr id="15" name="Text 13"/>
          <p:cNvSpPr/>
          <p:nvPr/>
        </p:nvSpPr>
        <p:spPr>
          <a:xfrm>
            <a:off x="7537133" y="6357342"/>
            <a:ext cx="6397943" cy="562213"/>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272525"/>
                </a:solidFill>
                <a:latin typeface="Lato" pitchFamily="34" charset="0"/>
                <a:ea typeface="Lato" pitchFamily="34" charset="-122"/>
                <a:cs typeface="Lato" pitchFamily="34" charset="-120"/>
              </a:rPr>
              <a:t>Recall (Sensitivity):</a:t>
            </a:r>
            <a:pPr algn="l" indent="0" marL="0">
              <a:lnSpc>
                <a:spcPts val="2200"/>
              </a:lnSpc>
              <a:buNone/>
            </a:pPr>
            <a:r>
              <a:rPr lang="en-US" sz="1350" dirty="0">
                <a:solidFill>
                  <a:srgbClr val="272525"/>
                </a:solidFill>
                <a:latin typeface="Lato" pitchFamily="34" charset="0"/>
                <a:ea typeface="Lato" pitchFamily="34" charset="-122"/>
                <a:cs typeface="Lato" pitchFamily="34" charset="-120"/>
              </a:rPr>
              <a:t> The proportion of true positive predictions among all actual positive instances.</a:t>
            </a:r>
            <a:endParaRPr lang="en-US" sz="1350" dirty="0"/>
          </a:p>
        </p:txBody>
      </p:sp>
      <p:sp>
        <p:nvSpPr>
          <p:cNvPr id="16" name="Text 14"/>
          <p:cNvSpPr/>
          <p:nvPr/>
        </p:nvSpPr>
        <p:spPr>
          <a:xfrm>
            <a:off x="7537133" y="6980992"/>
            <a:ext cx="6397943" cy="562213"/>
          </a:xfrm>
          <a:prstGeom prst="rect">
            <a:avLst/>
          </a:prstGeom>
          <a:noFill/>
          <a:ln/>
        </p:spPr>
        <p:txBody>
          <a:bodyPr wrap="square" lIns="0" tIns="0" rIns="0" bIns="0" rtlCol="0" anchor="t"/>
          <a:lstStyle/>
          <a:p>
            <a:pPr algn="l" marL="342900" indent="-342900">
              <a:lnSpc>
                <a:spcPts val="2200"/>
              </a:lnSpc>
              <a:buSzPct val="100000"/>
              <a:buChar char="•"/>
            </a:pPr>
            <a:r>
              <a:rPr lang="en-US" sz="1350" b="1" dirty="0">
                <a:solidFill>
                  <a:srgbClr val="272525"/>
                </a:solidFill>
                <a:latin typeface="Lato" pitchFamily="34" charset="0"/>
                <a:ea typeface="Lato" pitchFamily="34" charset="-122"/>
                <a:cs typeface="Lato" pitchFamily="34" charset="-120"/>
              </a:rPr>
              <a:t>F1-Score:</a:t>
            </a:r>
            <a:pPr algn="l" indent="0" marL="0">
              <a:lnSpc>
                <a:spcPts val="2200"/>
              </a:lnSpc>
              <a:buNone/>
            </a:pPr>
            <a:r>
              <a:rPr lang="en-US" sz="1350" dirty="0">
                <a:solidFill>
                  <a:srgbClr val="272525"/>
                </a:solidFill>
                <a:latin typeface="Lato" pitchFamily="34" charset="0"/>
                <a:ea typeface="Lato" pitchFamily="34" charset="-122"/>
                <a:cs typeface="Lato" pitchFamily="34" charset="-120"/>
              </a:rPr>
              <a:t> The harmonic mean of precision and recall, providing a balanced measure.</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213515" y="482203"/>
            <a:ext cx="2203252" cy="273963"/>
          </a:xfrm>
          <a:prstGeom prst="rect">
            <a:avLst/>
          </a:prstGeom>
          <a:noFill/>
          <a:ln/>
        </p:spPr>
        <p:txBody>
          <a:bodyPr wrap="none" lIns="0" tIns="0" rIns="0" bIns="0" rtlCol="0" anchor="t"/>
          <a:lstStyle/>
          <a:p>
            <a:pPr algn="ctr" indent="0" marL="0">
              <a:lnSpc>
                <a:spcPts val="2150"/>
              </a:lnSpc>
              <a:buNone/>
            </a:pPr>
            <a:r>
              <a:rPr lang="en-US" sz="1700" dirty="0">
                <a:solidFill>
                  <a:srgbClr val="312F2B"/>
                </a:solidFill>
                <a:latin typeface="Gelasio" pitchFamily="34" charset="0"/>
                <a:ea typeface="Gelasio" pitchFamily="34" charset="-122"/>
                <a:cs typeface="Gelasio" pitchFamily="34" charset="-120"/>
              </a:rPr>
              <a:t>Performance Snapshot</a:t>
            </a:r>
            <a:endParaRPr lang="en-US" sz="1700" dirty="0"/>
          </a:p>
        </p:txBody>
      </p:sp>
      <p:sp>
        <p:nvSpPr>
          <p:cNvPr id="3" name="Text 1"/>
          <p:cNvSpPr/>
          <p:nvPr/>
        </p:nvSpPr>
        <p:spPr>
          <a:xfrm>
            <a:off x="4291013" y="931426"/>
            <a:ext cx="6048375" cy="756047"/>
          </a:xfrm>
          <a:prstGeom prst="rect">
            <a:avLst/>
          </a:prstGeom>
          <a:noFill/>
          <a:ln/>
        </p:spPr>
        <p:txBody>
          <a:bodyPr wrap="none" lIns="0" tIns="0" rIns="0" bIns="0" rtlCol="0" anchor="t"/>
          <a:lstStyle/>
          <a:p>
            <a:pPr algn="ctr" indent="0" marL="0">
              <a:lnSpc>
                <a:spcPts val="5950"/>
              </a:lnSpc>
              <a:buNone/>
            </a:pPr>
            <a:r>
              <a:rPr lang="en-US" sz="4750" dirty="0">
                <a:solidFill>
                  <a:srgbClr val="312F2B"/>
                </a:solidFill>
                <a:latin typeface="Gelasio" pitchFamily="34" charset="0"/>
                <a:ea typeface="Gelasio" pitchFamily="34" charset="-122"/>
                <a:cs typeface="Gelasio" pitchFamily="34" charset="-120"/>
              </a:rPr>
              <a:t>Key Results</a:t>
            </a:r>
            <a:endParaRPr lang="en-US" sz="4750" dirty="0"/>
          </a:p>
        </p:txBody>
      </p:sp>
      <p:sp>
        <p:nvSpPr>
          <p:cNvPr id="4" name="Text 2"/>
          <p:cNvSpPr/>
          <p:nvPr/>
        </p:nvSpPr>
        <p:spPr>
          <a:xfrm>
            <a:off x="701159" y="1950363"/>
            <a:ext cx="13228082" cy="280392"/>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Our SVM model demonstrated promising results in predicting diabetes on the PIMA dataset. Here's a summary of its performance:</a:t>
            </a:r>
            <a:endParaRPr lang="en-US" sz="1350" dirty="0"/>
          </a:p>
        </p:txBody>
      </p:sp>
      <p:sp>
        <p:nvSpPr>
          <p:cNvPr id="5" name="Text 3"/>
          <p:cNvSpPr/>
          <p:nvPr/>
        </p:nvSpPr>
        <p:spPr>
          <a:xfrm>
            <a:off x="701159" y="2515553"/>
            <a:ext cx="3142655" cy="578525"/>
          </a:xfrm>
          <a:prstGeom prst="rect">
            <a:avLst/>
          </a:prstGeom>
          <a:noFill/>
          <a:ln/>
        </p:spPr>
        <p:txBody>
          <a:bodyPr wrap="none" lIns="0" tIns="0" rIns="0" bIns="0" rtlCol="0" anchor="t"/>
          <a:lstStyle/>
          <a:p>
            <a:pPr algn="ctr" indent="0" marL="0">
              <a:lnSpc>
                <a:spcPts val="4550"/>
              </a:lnSpc>
              <a:buNone/>
            </a:pPr>
            <a:r>
              <a:rPr lang="en-US" sz="4550" dirty="0">
                <a:solidFill>
                  <a:srgbClr val="272525"/>
                </a:solidFill>
                <a:latin typeface="Gelasio" pitchFamily="34" charset="0"/>
                <a:ea typeface="Gelasio" pitchFamily="34" charset="-122"/>
                <a:cs typeface="Gelasio" pitchFamily="34" charset="-120"/>
              </a:rPr>
              <a:t>0.77</a:t>
            </a:r>
            <a:endParaRPr lang="en-US" sz="4550" dirty="0"/>
          </a:p>
        </p:txBody>
      </p:sp>
      <p:sp>
        <p:nvSpPr>
          <p:cNvPr id="6" name="Text 4"/>
          <p:cNvSpPr/>
          <p:nvPr/>
        </p:nvSpPr>
        <p:spPr>
          <a:xfrm>
            <a:off x="1176695" y="3313152"/>
            <a:ext cx="2191464" cy="273963"/>
          </a:xfrm>
          <a:prstGeom prst="rect">
            <a:avLst/>
          </a:prstGeom>
          <a:noFill/>
          <a:ln/>
        </p:spPr>
        <p:txBody>
          <a:bodyPr wrap="none" lIns="0" tIns="0" rIns="0" bIns="0" rtlCol="0" anchor="t"/>
          <a:lstStyle/>
          <a:p>
            <a:pPr algn="ctr" indent="0" marL="0">
              <a:lnSpc>
                <a:spcPts val="2150"/>
              </a:lnSpc>
              <a:buNone/>
            </a:pPr>
            <a:r>
              <a:rPr lang="en-US" sz="1700" dirty="0">
                <a:solidFill>
                  <a:srgbClr val="272525"/>
                </a:solidFill>
                <a:latin typeface="Gelasio" pitchFamily="34" charset="0"/>
                <a:ea typeface="Gelasio" pitchFamily="34" charset="-122"/>
                <a:cs typeface="Gelasio" pitchFamily="34" charset="-120"/>
              </a:rPr>
              <a:t>Accuracy Score</a:t>
            </a:r>
            <a:endParaRPr lang="en-US" sz="1700" dirty="0"/>
          </a:p>
        </p:txBody>
      </p:sp>
      <p:sp>
        <p:nvSpPr>
          <p:cNvPr id="7" name="Text 5"/>
          <p:cNvSpPr/>
          <p:nvPr/>
        </p:nvSpPr>
        <p:spPr>
          <a:xfrm>
            <a:off x="701159" y="3692247"/>
            <a:ext cx="3142655" cy="1121569"/>
          </a:xfrm>
          <a:prstGeom prst="rect">
            <a:avLst/>
          </a:prstGeom>
          <a:noFill/>
          <a:ln/>
        </p:spPr>
        <p:txBody>
          <a:bodyPr wrap="square" lIns="0" tIns="0" rIns="0" bIns="0" rtlCol="0" anchor="t"/>
          <a:lstStyle/>
          <a:p>
            <a:pPr algn="ctr" indent="0" marL="0">
              <a:lnSpc>
                <a:spcPts val="2200"/>
              </a:lnSpc>
              <a:buNone/>
            </a:pPr>
            <a:r>
              <a:rPr lang="en-US" sz="1350" dirty="0">
                <a:solidFill>
                  <a:srgbClr val="272525"/>
                </a:solidFill>
                <a:latin typeface="Lato" pitchFamily="34" charset="0"/>
                <a:ea typeface="Lato" pitchFamily="34" charset="-122"/>
                <a:cs typeface="Lato" pitchFamily="34" charset="-120"/>
              </a:rPr>
              <a:t>Our model achieved an accuracy of </a:t>
            </a:r>
            <a:pPr algn="ctr" indent="0" marL="0">
              <a:lnSpc>
                <a:spcPts val="2200"/>
              </a:lnSpc>
              <a:buNone/>
            </a:pPr>
            <a:r>
              <a:rPr lang="en-US" sz="1350" dirty="0">
                <a:solidFill>
                  <a:srgbClr val="E5E5E0"/>
                </a:solidFill>
                <a:latin typeface="Lato" pitchFamily="34" charset="0"/>
                <a:ea typeface="Lato" pitchFamily="34" charset="-122"/>
                <a:cs typeface="Lato" pitchFamily="34" charset="-120"/>
              </a:rPr>
              <a:t>77%</a:t>
            </a:r>
            <a:pPr algn="ctr" indent="0" marL="0">
              <a:lnSpc>
                <a:spcPts val="2200"/>
              </a:lnSpc>
              <a:buNone/>
            </a:pPr>
            <a:r>
              <a:rPr lang="en-US" sz="1350" dirty="0">
                <a:solidFill>
                  <a:srgbClr val="272525"/>
                </a:solidFill>
                <a:latin typeface="Lato" pitchFamily="34" charset="0"/>
                <a:ea typeface="Lato" pitchFamily="34" charset="-122"/>
                <a:cs typeface="Lato" pitchFamily="34" charset="-120"/>
              </a:rPr>
              <a:t> on the test set, indicating that it correctly predicted the outcome for 77 out of every 100 individuals.</a:t>
            </a:r>
            <a:endParaRPr lang="en-US" sz="1350" dirty="0"/>
          </a:p>
        </p:txBody>
      </p:sp>
      <p:sp>
        <p:nvSpPr>
          <p:cNvPr id="8" name="Text 6"/>
          <p:cNvSpPr/>
          <p:nvPr/>
        </p:nvSpPr>
        <p:spPr>
          <a:xfrm>
            <a:off x="4062889" y="2515553"/>
            <a:ext cx="3142774" cy="578525"/>
          </a:xfrm>
          <a:prstGeom prst="rect">
            <a:avLst/>
          </a:prstGeom>
          <a:noFill/>
          <a:ln/>
        </p:spPr>
        <p:txBody>
          <a:bodyPr wrap="none" lIns="0" tIns="0" rIns="0" bIns="0" rtlCol="0" anchor="t"/>
          <a:lstStyle/>
          <a:p>
            <a:pPr algn="ctr" indent="0" marL="0">
              <a:lnSpc>
                <a:spcPts val="4550"/>
              </a:lnSpc>
              <a:buNone/>
            </a:pPr>
            <a:r>
              <a:rPr lang="en-US" sz="4550" dirty="0">
                <a:solidFill>
                  <a:srgbClr val="272525"/>
                </a:solidFill>
                <a:latin typeface="Gelasio" pitchFamily="34" charset="0"/>
                <a:ea typeface="Gelasio" pitchFamily="34" charset="-122"/>
                <a:cs typeface="Gelasio" pitchFamily="34" charset="-120"/>
              </a:rPr>
              <a:t>TP: 42</a:t>
            </a:r>
            <a:endParaRPr lang="en-US" sz="4550" dirty="0"/>
          </a:p>
        </p:txBody>
      </p:sp>
      <p:sp>
        <p:nvSpPr>
          <p:cNvPr id="9" name="Text 7"/>
          <p:cNvSpPr/>
          <p:nvPr/>
        </p:nvSpPr>
        <p:spPr>
          <a:xfrm>
            <a:off x="4538543" y="3313152"/>
            <a:ext cx="2191464" cy="273963"/>
          </a:xfrm>
          <a:prstGeom prst="rect">
            <a:avLst/>
          </a:prstGeom>
          <a:noFill/>
          <a:ln/>
        </p:spPr>
        <p:txBody>
          <a:bodyPr wrap="none" lIns="0" tIns="0" rIns="0" bIns="0" rtlCol="0" anchor="t"/>
          <a:lstStyle/>
          <a:p>
            <a:pPr algn="ctr" indent="0" marL="0">
              <a:lnSpc>
                <a:spcPts val="2150"/>
              </a:lnSpc>
              <a:buNone/>
            </a:pPr>
            <a:r>
              <a:rPr lang="en-US" sz="1700" dirty="0">
                <a:solidFill>
                  <a:srgbClr val="272525"/>
                </a:solidFill>
                <a:latin typeface="Gelasio" pitchFamily="34" charset="0"/>
                <a:ea typeface="Gelasio" pitchFamily="34" charset="-122"/>
                <a:cs typeface="Gelasio" pitchFamily="34" charset="-120"/>
              </a:rPr>
              <a:t>True Positives</a:t>
            </a:r>
            <a:endParaRPr lang="en-US" sz="1700" dirty="0"/>
          </a:p>
        </p:txBody>
      </p:sp>
      <p:sp>
        <p:nvSpPr>
          <p:cNvPr id="10" name="Text 8"/>
          <p:cNvSpPr/>
          <p:nvPr/>
        </p:nvSpPr>
        <p:spPr>
          <a:xfrm>
            <a:off x="4062889" y="3692247"/>
            <a:ext cx="3142774" cy="560784"/>
          </a:xfrm>
          <a:prstGeom prst="rect">
            <a:avLst/>
          </a:prstGeom>
          <a:noFill/>
          <a:ln/>
        </p:spPr>
        <p:txBody>
          <a:bodyPr wrap="square" lIns="0" tIns="0" rIns="0" bIns="0" rtlCol="0" anchor="t"/>
          <a:lstStyle/>
          <a:p>
            <a:pPr algn="ctr" indent="0" marL="0">
              <a:lnSpc>
                <a:spcPts val="2200"/>
              </a:lnSpc>
              <a:buNone/>
            </a:pPr>
            <a:r>
              <a:rPr lang="en-US" sz="1350" dirty="0">
                <a:solidFill>
                  <a:srgbClr val="272525"/>
                </a:solidFill>
                <a:latin typeface="Lato" pitchFamily="34" charset="0"/>
                <a:ea typeface="Lato" pitchFamily="34" charset="-122"/>
                <a:cs typeface="Lato" pitchFamily="34" charset="-120"/>
              </a:rPr>
              <a:t>Number of actual diabetic cases correctly identified.</a:t>
            </a:r>
            <a:endParaRPr lang="en-US" sz="1350" dirty="0"/>
          </a:p>
        </p:txBody>
      </p:sp>
      <p:sp>
        <p:nvSpPr>
          <p:cNvPr id="11" name="Text 9"/>
          <p:cNvSpPr/>
          <p:nvPr/>
        </p:nvSpPr>
        <p:spPr>
          <a:xfrm>
            <a:off x="7424737" y="2515553"/>
            <a:ext cx="3142655" cy="578525"/>
          </a:xfrm>
          <a:prstGeom prst="rect">
            <a:avLst/>
          </a:prstGeom>
          <a:noFill/>
          <a:ln/>
        </p:spPr>
        <p:txBody>
          <a:bodyPr wrap="none" lIns="0" tIns="0" rIns="0" bIns="0" rtlCol="0" anchor="t"/>
          <a:lstStyle/>
          <a:p>
            <a:pPr algn="ctr" indent="0" marL="0">
              <a:lnSpc>
                <a:spcPts val="4550"/>
              </a:lnSpc>
              <a:buNone/>
            </a:pPr>
            <a:r>
              <a:rPr lang="en-US" sz="4550" dirty="0">
                <a:solidFill>
                  <a:srgbClr val="272525"/>
                </a:solidFill>
                <a:latin typeface="Gelasio" pitchFamily="34" charset="0"/>
                <a:ea typeface="Gelasio" pitchFamily="34" charset="-122"/>
                <a:cs typeface="Gelasio" pitchFamily="34" charset="-120"/>
              </a:rPr>
              <a:t>TN: 97</a:t>
            </a:r>
            <a:endParaRPr lang="en-US" sz="4550" dirty="0"/>
          </a:p>
        </p:txBody>
      </p:sp>
      <p:sp>
        <p:nvSpPr>
          <p:cNvPr id="12" name="Text 10"/>
          <p:cNvSpPr/>
          <p:nvPr/>
        </p:nvSpPr>
        <p:spPr>
          <a:xfrm>
            <a:off x="7900273" y="3313152"/>
            <a:ext cx="2191464" cy="273963"/>
          </a:xfrm>
          <a:prstGeom prst="rect">
            <a:avLst/>
          </a:prstGeom>
          <a:noFill/>
          <a:ln/>
        </p:spPr>
        <p:txBody>
          <a:bodyPr wrap="none" lIns="0" tIns="0" rIns="0" bIns="0" rtlCol="0" anchor="t"/>
          <a:lstStyle/>
          <a:p>
            <a:pPr algn="ctr" indent="0" marL="0">
              <a:lnSpc>
                <a:spcPts val="2150"/>
              </a:lnSpc>
              <a:buNone/>
            </a:pPr>
            <a:r>
              <a:rPr lang="en-US" sz="1700" dirty="0">
                <a:solidFill>
                  <a:srgbClr val="272525"/>
                </a:solidFill>
                <a:latin typeface="Gelasio" pitchFamily="34" charset="0"/>
                <a:ea typeface="Gelasio" pitchFamily="34" charset="-122"/>
                <a:cs typeface="Gelasio" pitchFamily="34" charset="-120"/>
              </a:rPr>
              <a:t>True Negatives</a:t>
            </a:r>
            <a:endParaRPr lang="en-US" sz="1700" dirty="0"/>
          </a:p>
        </p:txBody>
      </p:sp>
      <p:sp>
        <p:nvSpPr>
          <p:cNvPr id="13" name="Text 11"/>
          <p:cNvSpPr/>
          <p:nvPr/>
        </p:nvSpPr>
        <p:spPr>
          <a:xfrm>
            <a:off x="7424737" y="3692247"/>
            <a:ext cx="3142655" cy="560784"/>
          </a:xfrm>
          <a:prstGeom prst="rect">
            <a:avLst/>
          </a:prstGeom>
          <a:noFill/>
          <a:ln/>
        </p:spPr>
        <p:txBody>
          <a:bodyPr wrap="square" lIns="0" tIns="0" rIns="0" bIns="0" rtlCol="0" anchor="t"/>
          <a:lstStyle/>
          <a:p>
            <a:pPr algn="ctr" indent="0" marL="0">
              <a:lnSpc>
                <a:spcPts val="2200"/>
              </a:lnSpc>
              <a:buNone/>
            </a:pPr>
            <a:r>
              <a:rPr lang="en-US" sz="1350" dirty="0">
                <a:solidFill>
                  <a:srgbClr val="272525"/>
                </a:solidFill>
                <a:latin typeface="Lato" pitchFamily="34" charset="0"/>
                <a:ea typeface="Lato" pitchFamily="34" charset="-122"/>
                <a:cs typeface="Lato" pitchFamily="34" charset="-120"/>
              </a:rPr>
              <a:t>Number of actual non-diabetic cases correctly identified.</a:t>
            </a:r>
            <a:endParaRPr lang="en-US" sz="1350" dirty="0"/>
          </a:p>
        </p:txBody>
      </p:sp>
      <p:sp>
        <p:nvSpPr>
          <p:cNvPr id="14" name="Text 12"/>
          <p:cNvSpPr/>
          <p:nvPr/>
        </p:nvSpPr>
        <p:spPr>
          <a:xfrm>
            <a:off x="10786467" y="2515553"/>
            <a:ext cx="3142774" cy="578525"/>
          </a:xfrm>
          <a:prstGeom prst="rect">
            <a:avLst/>
          </a:prstGeom>
          <a:noFill/>
          <a:ln/>
        </p:spPr>
        <p:txBody>
          <a:bodyPr wrap="none" lIns="0" tIns="0" rIns="0" bIns="0" rtlCol="0" anchor="t"/>
          <a:lstStyle/>
          <a:p>
            <a:pPr algn="ctr" indent="0" marL="0">
              <a:lnSpc>
                <a:spcPts val="4550"/>
              </a:lnSpc>
              <a:buNone/>
            </a:pPr>
            <a:r>
              <a:rPr lang="en-US" sz="4550" dirty="0">
                <a:solidFill>
                  <a:srgbClr val="272525"/>
                </a:solidFill>
                <a:latin typeface="Gelasio" pitchFamily="34" charset="0"/>
                <a:ea typeface="Gelasio" pitchFamily="34" charset="-122"/>
                <a:cs typeface="Gelasio" pitchFamily="34" charset="-120"/>
              </a:rPr>
              <a:t>FP: 13</a:t>
            </a:r>
            <a:endParaRPr lang="en-US" sz="4550" dirty="0"/>
          </a:p>
        </p:txBody>
      </p:sp>
      <p:sp>
        <p:nvSpPr>
          <p:cNvPr id="15" name="Text 13"/>
          <p:cNvSpPr/>
          <p:nvPr/>
        </p:nvSpPr>
        <p:spPr>
          <a:xfrm>
            <a:off x="11262122" y="3313152"/>
            <a:ext cx="2191464" cy="273963"/>
          </a:xfrm>
          <a:prstGeom prst="rect">
            <a:avLst/>
          </a:prstGeom>
          <a:noFill/>
          <a:ln/>
        </p:spPr>
        <p:txBody>
          <a:bodyPr wrap="none" lIns="0" tIns="0" rIns="0" bIns="0" rtlCol="0" anchor="t"/>
          <a:lstStyle/>
          <a:p>
            <a:pPr algn="ctr" indent="0" marL="0">
              <a:lnSpc>
                <a:spcPts val="2150"/>
              </a:lnSpc>
              <a:buNone/>
            </a:pPr>
            <a:r>
              <a:rPr lang="en-US" sz="1700" dirty="0">
                <a:solidFill>
                  <a:srgbClr val="272525"/>
                </a:solidFill>
                <a:latin typeface="Gelasio" pitchFamily="34" charset="0"/>
                <a:ea typeface="Gelasio" pitchFamily="34" charset="-122"/>
                <a:cs typeface="Gelasio" pitchFamily="34" charset="-120"/>
              </a:rPr>
              <a:t>False Positives</a:t>
            </a:r>
            <a:endParaRPr lang="en-US" sz="1700" dirty="0"/>
          </a:p>
        </p:txBody>
      </p:sp>
      <p:sp>
        <p:nvSpPr>
          <p:cNvPr id="16" name="Text 14"/>
          <p:cNvSpPr/>
          <p:nvPr/>
        </p:nvSpPr>
        <p:spPr>
          <a:xfrm>
            <a:off x="10786467" y="3692247"/>
            <a:ext cx="3142774" cy="560784"/>
          </a:xfrm>
          <a:prstGeom prst="rect">
            <a:avLst/>
          </a:prstGeom>
          <a:noFill/>
          <a:ln/>
        </p:spPr>
        <p:txBody>
          <a:bodyPr wrap="square" lIns="0" tIns="0" rIns="0" bIns="0" rtlCol="0" anchor="t"/>
          <a:lstStyle/>
          <a:p>
            <a:pPr algn="ctr" indent="0" marL="0">
              <a:lnSpc>
                <a:spcPts val="2200"/>
              </a:lnSpc>
              <a:buNone/>
            </a:pPr>
            <a:r>
              <a:rPr lang="en-US" sz="1350" dirty="0">
                <a:solidFill>
                  <a:srgbClr val="272525"/>
                </a:solidFill>
                <a:latin typeface="Lato" pitchFamily="34" charset="0"/>
                <a:ea typeface="Lato" pitchFamily="34" charset="-122"/>
                <a:cs typeface="Lato" pitchFamily="34" charset="-120"/>
              </a:rPr>
              <a:t>Number of non-diabetic cases incorrectly predicted as diabetic.</a:t>
            </a:r>
            <a:endParaRPr lang="en-US" sz="1350" dirty="0"/>
          </a:p>
        </p:txBody>
      </p:sp>
      <p:sp>
        <p:nvSpPr>
          <p:cNvPr id="17" name="Text 15"/>
          <p:cNvSpPr/>
          <p:nvPr/>
        </p:nvSpPr>
        <p:spPr>
          <a:xfrm>
            <a:off x="5743813" y="5251966"/>
            <a:ext cx="3142655" cy="578525"/>
          </a:xfrm>
          <a:prstGeom prst="rect">
            <a:avLst/>
          </a:prstGeom>
          <a:noFill/>
          <a:ln/>
        </p:spPr>
        <p:txBody>
          <a:bodyPr wrap="none" lIns="0" tIns="0" rIns="0" bIns="0" rtlCol="0" anchor="t"/>
          <a:lstStyle/>
          <a:p>
            <a:pPr algn="ctr" indent="0" marL="0">
              <a:lnSpc>
                <a:spcPts val="4550"/>
              </a:lnSpc>
              <a:buNone/>
            </a:pPr>
            <a:r>
              <a:rPr lang="en-US" sz="4550" dirty="0">
                <a:solidFill>
                  <a:srgbClr val="272525"/>
                </a:solidFill>
                <a:latin typeface="Gelasio" pitchFamily="34" charset="0"/>
                <a:ea typeface="Gelasio" pitchFamily="34" charset="-122"/>
                <a:cs typeface="Gelasio" pitchFamily="34" charset="-120"/>
              </a:rPr>
              <a:t>FN: 2</a:t>
            </a:r>
            <a:endParaRPr lang="en-US" sz="4550" dirty="0"/>
          </a:p>
        </p:txBody>
      </p:sp>
      <p:sp>
        <p:nvSpPr>
          <p:cNvPr id="18" name="Text 16"/>
          <p:cNvSpPr/>
          <p:nvPr/>
        </p:nvSpPr>
        <p:spPr>
          <a:xfrm>
            <a:off x="6219349" y="6049566"/>
            <a:ext cx="2191464" cy="273963"/>
          </a:xfrm>
          <a:prstGeom prst="rect">
            <a:avLst/>
          </a:prstGeom>
          <a:noFill/>
          <a:ln/>
        </p:spPr>
        <p:txBody>
          <a:bodyPr wrap="none" lIns="0" tIns="0" rIns="0" bIns="0" rtlCol="0" anchor="t"/>
          <a:lstStyle/>
          <a:p>
            <a:pPr algn="ctr" indent="0" marL="0">
              <a:lnSpc>
                <a:spcPts val="2150"/>
              </a:lnSpc>
              <a:buNone/>
            </a:pPr>
            <a:r>
              <a:rPr lang="en-US" sz="1700" dirty="0">
                <a:solidFill>
                  <a:srgbClr val="272525"/>
                </a:solidFill>
                <a:latin typeface="Gelasio" pitchFamily="34" charset="0"/>
                <a:ea typeface="Gelasio" pitchFamily="34" charset="-122"/>
                <a:cs typeface="Gelasio" pitchFamily="34" charset="-120"/>
              </a:rPr>
              <a:t>False Negatives</a:t>
            </a:r>
            <a:endParaRPr lang="en-US" sz="1700" dirty="0"/>
          </a:p>
        </p:txBody>
      </p:sp>
      <p:sp>
        <p:nvSpPr>
          <p:cNvPr id="19" name="Text 17"/>
          <p:cNvSpPr/>
          <p:nvPr/>
        </p:nvSpPr>
        <p:spPr>
          <a:xfrm>
            <a:off x="5743813" y="6428661"/>
            <a:ext cx="3142655" cy="841177"/>
          </a:xfrm>
          <a:prstGeom prst="rect">
            <a:avLst/>
          </a:prstGeom>
          <a:noFill/>
          <a:ln/>
        </p:spPr>
        <p:txBody>
          <a:bodyPr wrap="square" lIns="0" tIns="0" rIns="0" bIns="0" rtlCol="0" anchor="t"/>
          <a:lstStyle/>
          <a:p>
            <a:pPr algn="ctr" indent="0" marL="0">
              <a:lnSpc>
                <a:spcPts val="2200"/>
              </a:lnSpc>
              <a:buNone/>
            </a:pPr>
            <a:r>
              <a:rPr lang="en-US" sz="1350" dirty="0">
                <a:solidFill>
                  <a:srgbClr val="272525"/>
                </a:solidFill>
                <a:latin typeface="Lato" pitchFamily="34" charset="0"/>
                <a:ea typeface="Lato" pitchFamily="34" charset="-122"/>
                <a:cs typeface="Lato" pitchFamily="34" charset="-120"/>
              </a:rPr>
              <a:t>Number of actual diabetic cases incorrectly predicted as non-diabetic (missed cases).</a:t>
            </a:r>
            <a:endParaRPr lang="en-US" sz="1350" dirty="0"/>
          </a:p>
        </p:txBody>
      </p:sp>
      <p:sp>
        <p:nvSpPr>
          <p:cNvPr id="20" name="Text 18"/>
          <p:cNvSpPr/>
          <p:nvPr/>
        </p:nvSpPr>
        <p:spPr>
          <a:xfrm>
            <a:off x="701159" y="7467005"/>
            <a:ext cx="13228082" cy="280392"/>
          </a:xfrm>
          <a:prstGeom prst="rect">
            <a:avLst/>
          </a:prstGeom>
          <a:noFill/>
          <a:ln/>
        </p:spPr>
        <p:txBody>
          <a:bodyPr wrap="none" lIns="0" tIns="0" rIns="0" bIns="0" rtlCol="0" anchor="t"/>
          <a:lstStyle/>
          <a:p>
            <a:pPr algn="l" indent="0" marL="0">
              <a:lnSpc>
                <a:spcPts val="2200"/>
              </a:lnSpc>
              <a:buNone/>
            </a:pPr>
            <a:r>
              <a:rPr lang="en-US" sz="1350" dirty="0">
                <a:solidFill>
                  <a:srgbClr val="272525"/>
                </a:solidFill>
                <a:latin typeface="Lato" pitchFamily="34" charset="0"/>
                <a:ea typeface="Lato" pitchFamily="34" charset="-122"/>
                <a:cs typeface="Lato" pitchFamily="34" charset="-120"/>
              </a:rPr>
              <a:t>The low number of false negatives (FN) is particularly encouraging in a medical context, as missing a diabetic diagnosis can have significant health implications.</a:t>
            </a:r>
            <a:endParaRPr lang="en-US"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074688" y="1128117"/>
            <a:ext cx="2480905" cy="310158"/>
          </a:xfrm>
          <a:prstGeom prst="rect">
            <a:avLst/>
          </a:prstGeom>
          <a:noFill/>
          <a:ln/>
        </p:spPr>
        <p:txBody>
          <a:bodyPr wrap="none" lIns="0" tIns="0" rIns="0" bIns="0" rtlCol="0" anchor="t"/>
          <a:lstStyle/>
          <a:p>
            <a:pPr algn="ctr" indent="0" marL="0">
              <a:lnSpc>
                <a:spcPts val="2400"/>
              </a:lnSpc>
              <a:buNone/>
            </a:pPr>
            <a:r>
              <a:rPr lang="en-US" sz="1950" dirty="0">
                <a:solidFill>
                  <a:srgbClr val="312F2B"/>
                </a:solidFill>
                <a:latin typeface="Gelasio" pitchFamily="34" charset="0"/>
                <a:ea typeface="Gelasio" pitchFamily="34" charset="-122"/>
                <a:cs typeface="Gelasio" pitchFamily="34" charset="-120"/>
              </a:rPr>
              <a:t>Evolving the Model</a:t>
            </a:r>
            <a:endParaRPr lang="en-US" sz="1950" dirty="0"/>
          </a:p>
        </p:txBody>
      </p:sp>
      <p:sp>
        <p:nvSpPr>
          <p:cNvPr id="3" name="Text 1"/>
          <p:cNvSpPr/>
          <p:nvPr/>
        </p:nvSpPr>
        <p:spPr>
          <a:xfrm>
            <a:off x="2732723" y="1636633"/>
            <a:ext cx="9164955" cy="855821"/>
          </a:xfrm>
          <a:prstGeom prst="rect">
            <a:avLst/>
          </a:prstGeom>
          <a:noFill/>
          <a:ln/>
        </p:spPr>
        <p:txBody>
          <a:bodyPr wrap="none" lIns="0" tIns="0" rIns="0" bIns="0" rtlCol="0" anchor="t"/>
          <a:lstStyle/>
          <a:p>
            <a:pPr algn="ctr" indent="0" marL="0">
              <a:lnSpc>
                <a:spcPts val="6700"/>
              </a:lnSpc>
              <a:buNone/>
            </a:pPr>
            <a:r>
              <a:rPr lang="en-US" sz="5350" dirty="0">
                <a:solidFill>
                  <a:srgbClr val="312F2B"/>
                </a:solidFill>
                <a:latin typeface="Gelasio" pitchFamily="34" charset="0"/>
                <a:ea typeface="Gelasio" pitchFamily="34" charset="-122"/>
                <a:cs typeface="Gelasio" pitchFamily="34" charset="-120"/>
              </a:rPr>
              <a:t>Improvements &amp; Future Work</a:t>
            </a:r>
            <a:endParaRPr lang="en-US" sz="5350" dirty="0"/>
          </a:p>
        </p:txBody>
      </p:sp>
      <p:sp>
        <p:nvSpPr>
          <p:cNvPr id="4" name="Text 2"/>
          <p:cNvSpPr/>
          <p:nvPr/>
        </p:nvSpPr>
        <p:spPr>
          <a:xfrm>
            <a:off x="793790" y="2790111"/>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Lato" pitchFamily="34" charset="0"/>
                <a:ea typeface="Lato" pitchFamily="34" charset="-122"/>
                <a:cs typeface="Lato" pitchFamily="34" charset="-120"/>
              </a:rPr>
              <a:t>While our current model shows good performance, there are several avenues for further enhancement and exploration to maximize its utility and reliability.</a:t>
            </a:r>
            <a:endParaRPr lang="en-US" sz="1550" dirty="0"/>
          </a:p>
        </p:txBody>
      </p:sp>
      <p:sp>
        <p:nvSpPr>
          <p:cNvPr id="5" name="Text 3"/>
          <p:cNvSpPr/>
          <p:nvPr/>
        </p:nvSpPr>
        <p:spPr>
          <a:xfrm>
            <a:off x="793790" y="3648432"/>
            <a:ext cx="130428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272525"/>
                </a:solidFill>
                <a:latin typeface="Lato" pitchFamily="34" charset="0"/>
                <a:ea typeface="Lato" pitchFamily="34" charset="-122"/>
                <a:cs typeface="Lato" pitchFamily="34" charset="-120"/>
              </a:rPr>
              <a:t>Robust Missing Data Handling:</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Investigate more advanced imputation techniques (e.g., K-Nearest Neighbors imputation, regression imputation) or explore models that can inherently handle missing data.</a:t>
            </a:r>
            <a:endParaRPr lang="en-US" sz="1550" dirty="0"/>
          </a:p>
        </p:txBody>
      </p:sp>
      <p:sp>
        <p:nvSpPr>
          <p:cNvPr id="6" name="Text 4"/>
          <p:cNvSpPr/>
          <p:nvPr/>
        </p:nvSpPr>
        <p:spPr>
          <a:xfrm>
            <a:off x="793790" y="4352925"/>
            <a:ext cx="130428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272525"/>
                </a:solidFill>
                <a:latin typeface="Lato" pitchFamily="34" charset="0"/>
                <a:ea typeface="Lato" pitchFamily="34" charset="-122"/>
                <a:cs typeface="Lato" pitchFamily="34" charset="-120"/>
              </a:rPr>
              <a:t>Hyperparameter Tuning &amp; Kernel Exploration:</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Implement GridSearchCV or RandomizedSearchCV to optimize SVM hyperparameters (e.g., C, gamma). Experiment with different kernel functions (e.g., RBF, polynomial) to capture non-linear relationships more effectively.</a:t>
            </a:r>
            <a:endParaRPr lang="en-US" sz="1550" dirty="0"/>
          </a:p>
        </p:txBody>
      </p:sp>
      <p:sp>
        <p:nvSpPr>
          <p:cNvPr id="7" name="Text 5"/>
          <p:cNvSpPr/>
          <p:nvPr/>
        </p:nvSpPr>
        <p:spPr>
          <a:xfrm>
            <a:off x="793790" y="5057418"/>
            <a:ext cx="130428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272525"/>
                </a:solidFill>
                <a:latin typeface="Lato" pitchFamily="34" charset="0"/>
                <a:ea typeface="Lato" pitchFamily="34" charset="-122"/>
                <a:cs typeface="Lato" pitchFamily="34" charset="-120"/>
              </a:rPr>
              <a:t>Additional Evaluation Metrics:</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Beyond accuracy, focus on Area Under the Receiver Operating Characteristic Curve (AU-ROC) and PR (Precision-Recall) curves, especially given potential class imbalance in medical datasets.</a:t>
            </a:r>
            <a:endParaRPr lang="en-US" sz="1550" dirty="0"/>
          </a:p>
        </p:txBody>
      </p:sp>
      <p:sp>
        <p:nvSpPr>
          <p:cNvPr id="8" name="Text 6"/>
          <p:cNvSpPr/>
          <p:nvPr/>
        </p:nvSpPr>
        <p:spPr>
          <a:xfrm>
            <a:off x="793790" y="5761911"/>
            <a:ext cx="130428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272525"/>
                </a:solidFill>
                <a:latin typeface="Lato" pitchFamily="34" charset="0"/>
                <a:ea typeface="Lato" pitchFamily="34" charset="-122"/>
                <a:cs typeface="Lato" pitchFamily="34" charset="-120"/>
              </a:rPr>
              <a:t>Explainability Methods:</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Integrate interpretability techniques like SHAP (SHapley Additive exPlanations) or LIME (Local Interpretable Model-agnostic Explanations) to provide medical insights into feature importance and model decisions.</a:t>
            </a:r>
            <a:endParaRPr lang="en-US" sz="1550" dirty="0"/>
          </a:p>
        </p:txBody>
      </p:sp>
      <p:sp>
        <p:nvSpPr>
          <p:cNvPr id="9" name="Text 7"/>
          <p:cNvSpPr/>
          <p:nvPr/>
        </p:nvSpPr>
        <p:spPr>
          <a:xfrm>
            <a:off x="793790" y="6466403"/>
            <a:ext cx="130428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272525"/>
                </a:solidFill>
                <a:latin typeface="Lato" pitchFamily="34" charset="0"/>
                <a:ea typeface="Lato" pitchFamily="34" charset="-122"/>
                <a:cs typeface="Lato" pitchFamily="34" charset="-120"/>
              </a:rPr>
              <a:t>Benchmarking with Other ML Models:</a:t>
            </a:r>
            <a:pPr algn="l" indent="0" marL="0">
              <a:lnSpc>
                <a:spcPts val="2500"/>
              </a:lnSpc>
              <a:buNone/>
            </a:pPr>
            <a:r>
              <a:rPr lang="en-US" sz="1550" dirty="0">
                <a:solidFill>
                  <a:srgbClr val="272525"/>
                </a:solidFill>
                <a:latin typeface="Lato" pitchFamily="34" charset="0"/>
                <a:ea typeface="Lato" pitchFamily="34" charset="-122"/>
                <a:cs typeface="Lato" pitchFamily="34" charset="-120"/>
              </a:rPr>
              <a:t> Compare SVM performance against other classification algorithms such as Logistic Regression, Random Forest, Gradient Boosting, or Neural Networks to identify the optimal model for this specific problem.</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2025-08-30T17:50:04Z</dcterms:created>
  <dcterms:modified xsi:type="dcterms:W3CDTF">2025-08-30T17:50:04Z</dcterms:modified>
</cp:coreProperties>
</file>